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sldIdLst>
    <p:sldId id="256" r:id="rId2"/>
    <p:sldId id="269" r:id="rId3"/>
    <p:sldId id="263" r:id="rId4"/>
    <p:sldId id="265" r:id="rId5"/>
    <p:sldId id="266" r:id="rId6"/>
    <p:sldId id="271" r:id="rId7"/>
    <p:sldId id="295" r:id="rId8"/>
    <p:sldId id="270" r:id="rId9"/>
    <p:sldId id="267" r:id="rId10"/>
    <p:sldId id="296" r:id="rId11"/>
    <p:sldId id="274" r:id="rId12"/>
    <p:sldId id="258" r:id="rId13"/>
    <p:sldId id="281" r:id="rId14"/>
    <p:sldId id="280" r:id="rId15"/>
    <p:sldId id="282" r:id="rId16"/>
    <p:sldId id="273" r:id="rId17"/>
    <p:sldId id="283" r:id="rId18"/>
    <p:sldId id="286" r:id="rId19"/>
    <p:sldId id="288" r:id="rId20"/>
    <p:sldId id="289" r:id="rId21"/>
    <p:sldId id="290" r:id="rId22"/>
    <p:sldId id="291" r:id="rId23"/>
    <p:sldId id="294" r:id="rId24"/>
    <p:sldId id="299" r:id="rId25"/>
    <p:sldId id="297" r:id="rId26"/>
    <p:sldId id="300" r:id="rId27"/>
    <p:sldId id="302" r:id="rId28"/>
    <p:sldId id="303" r:id="rId29"/>
    <p:sldId id="304" r:id="rId30"/>
    <p:sldId id="305" r:id="rId31"/>
    <p:sldId id="306" r:id="rId32"/>
    <p:sldId id="308" r:id="rId33"/>
    <p:sldId id="307" r:id="rId34"/>
    <p:sldId id="309" r:id="rId35"/>
    <p:sldId id="310" r:id="rId36"/>
    <p:sldId id="321" r:id="rId37"/>
    <p:sldId id="293" r:id="rId38"/>
    <p:sldId id="319" r:id="rId39"/>
    <p:sldId id="320" r:id="rId40"/>
    <p:sldId id="322" r:id="rId41"/>
    <p:sldId id="317" r:id="rId42"/>
    <p:sldId id="315" r:id="rId43"/>
    <p:sldId id="323" r:id="rId44"/>
    <p:sldId id="316" r:id="rId45"/>
    <p:sldId id="313" r:id="rId46"/>
    <p:sldId id="314" r:id="rId47"/>
    <p:sldId id="324"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21F831-7A86-4F6F-9AD8-CEB7A0709D17}"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s-PE"/>
        </a:p>
      </dgm:t>
    </dgm:pt>
    <dgm:pt modelId="{37D54D96-B6E4-43BA-AD0F-A31715E0C81A}">
      <dgm:prSet phldrT="[Texto]"/>
      <dgm:spPr/>
      <dgm:t>
        <a:bodyPr/>
        <a:lstStyle/>
        <a:p>
          <a:r>
            <a:rPr lang="es-ES" i="1" dirty="0">
              <a:effectLst>
                <a:outerShdw blurRad="38100" dist="38100" dir="2700000" algn="tl">
                  <a:srgbClr val="000000">
                    <a:alpha val="43137"/>
                  </a:srgbClr>
                </a:outerShdw>
              </a:effectLst>
            </a:rPr>
            <a:t>Apoderamiento de un bien mueble</a:t>
          </a:r>
          <a:endParaRPr lang="es-PE" i="1" dirty="0">
            <a:effectLst>
              <a:outerShdw blurRad="38100" dist="38100" dir="2700000" algn="tl">
                <a:srgbClr val="000000">
                  <a:alpha val="43137"/>
                </a:srgbClr>
              </a:outerShdw>
            </a:effectLst>
          </a:endParaRPr>
        </a:p>
      </dgm:t>
    </dgm:pt>
    <dgm:pt modelId="{AC0E8A98-D08F-45E6-86BC-FFDB6AE93E4E}" type="parTrans" cxnId="{9E13A0C3-7A69-4497-A87B-AFBBE1AE8533}">
      <dgm:prSet/>
      <dgm:spPr/>
      <dgm:t>
        <a:bodyPr/>
        <a:lstStyle/>
        <a:p>
          <a:endParaRPr lang="es-PE"/>
        </a:p>
      </dgm:t>
    </dgm:pt>
    <dgm:pt modelId="{101EB59A-E76C-4B88-B9A1-0A3A12BA66F4}" type="sibTrans" cxnId="{9E13A0C3-7A69-4497-A87B-AFBBE1AE8533}">
      <dgm:prSet/>
      <dgm:spPr/>
      <dgm:t>
        <a:bodyPr/>
        <a:lstStyle/>
        <a:p>
          <a:endParaRPr lang="es-PE"/>
        </a:p>
      </dgm:t>
    </dgm:pt>
    <dgm:pt modelId="{570F6BBD-35EB-4CFB-B41C-C50732249164}">
      <dgm:prSet phldrT="[Texto]"/>
      <dgm:spPr/>
      <dgm:t>
        <a:bodyPr/>
        <a:lstStyle/>
        <a:p>
          <a:r>
            <a:rPr lang="es-ES" i="1" dirty="0">
              <a:effectLst>
                <a:outerShdw blurRad="38100" dist="38100" dir="2700000" algn="tl">
                  <a:srgbClr val="000000">
                    <a:alpha val="43137"/>
                  </a:srgbClr>
                </a:outerShdw>
              </a:effectLst>
            </a:rPr>
            <a:t>Con </a:t>
          </a:r>
          <a:r>
            <a:rPr lang="es-ES" i="1" dirty="0">
              <a:solidFill>
                <a:schemeClr val="accent4">
                  <a:lumMod val="50000"/>
                </a:schemeClr>
              </a:solidFill>
              <a:effectLst>
                <a:outerShdw blurRad="38100" dist="38100" dir="2700000" algn="tl">
                  <a:srgbClr val="000000">
                    <a:alpha val="43137"/>
                  </a:srgbClr>
                </a:outerShdw>
              </a:effectLst>
            </a:rPr>
            <a:t>violencia</a:t>
          </a:r>
          <a:r>
            <a:rPr lang="es-ES" i="1" dirty="0">
              <a:effectLst>
                <a:outerShdw blurRad="38100" dist="38100" dir="2700000" algn="tl">
                  <a:srgbClr val="000000">
                    <a:alpha val="43137"/>
                  </a:srgbClr>
                </a:outerShdw>
              </a:effectLst>
            </a:rPr>
            <a:t> o </a:t>
          </a:r>
          <a:r>
            <a:rPr lang="es-ES" i="1" dirty="0">
              <a:solidFill>
                <a:schemeClr val="accent5">
                  <a:lumMod val="75000"/>
                </a:schemeClr>
              </a:solidFill>
              <a:effectLst>
                <a:outerShdw blurRad="38100" dist="38100" dir="2700000" algn="tl">
                  <a:srgbClr val="000000">
                    <a:alpha val="43137"/>
                  </a:srgbClr>
                </a:outerShdw>
              </a:effectLst>
            </a:rPr>
            <a:t>amenaza</a:t>
          </a:r>
          <a:r>
            <a:rPr lang="es-ES" i="1" dirty="0">
              <a:effectLst>
                <a:outerShdw blurRad="38100" dist="38100" dir="2700000" algn="tl">
                  <a:srgbClr val="000000">
                    <a:alpha val="43137"/>
                  </a:srgbClr>
                </a:outerShdw>
              </a:effectLst>
            </a:rPr>
            <a:t> </a:t>
          </a:r>
          <a:r>
            <a:rPr lang="es-ES" i="1" u="sng" dirty="0">
              <a:solidFill>
                <a:srgbClr val="C00000"/>
              </a:solidFill>
              <a:effectLst>
                <a:outerShdw blurRad="38100" dist="38100" dir="2700000" algn="tl">
                  <a:srgbClr val="000000">
                    <a:alpha val="43137"/>
                  </a:srgbClr>
                </a:outerShdw>
              </a:effectLst>
            </a:rPr>
            <a:t>contra la persona</a:t>
          </a:r>
          <a:endParaRPr lang="es-PE" i="1" u="sng" dirty="0">
            <a:solidFill>
              <a:srgbClr val="C00000"/>
            </a:solidFill>
            <a:effectLst>
              <a:outerShdw blurRad="38100" dist="38100" dir="2700000" algn="tl">
                <a:srgbClr val="000000">
                  <a:alpha val="43137"/>
                </a:srgbClr>
              </a:outerShdw>
            </a:effectLst>
          </a:endParaRPr>
        </a:p>
      </dgm:t>
    </dgm:pt>
    <dgm:pt modelId="{58EAC82B-39CC-4473-ABA8-C69539710B34}" type="parTrans" cxnId="{BED3DFB8-54C1-4D46-B559-6F3756EC8A60}">
      <dgm:prSet/>
      <dgm:spPr/>
      <dgm:t>
        <a:bodyPr/>
        <a:lstStyle/>
        <a:p>
          <a:endParaRPr lang="es-PE"/>
        </a:p>
      </dgm:t>
    </dgm:pt>
    <dgm:pt modelId="{07415117-2897-4FFD-8A15-4ECCD79B3EEE}" type="sibTrans" cxnId="{BED3DFB8-54C1-4D46-B559-6F3756EC8A60}">
      <dgm:prSet/>
      <dgm:spPr/>
      <dgm:t>
        <a:bodyPr/>
        <a:lstStyle/>
        <a:p>
          <a:endParaRPr lang="es-PE"/>
        </a:p>
      </dgm:t>
    </dgm:pt>
    <dgm:pt modelId="{9E4288F8-92C5-4FB0-8AF0-4ABDFA0CB085}" type="pres">
      <dgm:prSet presAssocID="{2F21F831-7A86-4F6F-9AD8-CEB7A0709D17}" presName="compositeShape" presStyleCnt="0">
        <dgm:presLayoutVars>
          <dgm:chMax val="2"/>
          <dgm:dir/>
          <dgm:resizeHandles val="exact"/>
        </dgm:presLayoutVars>
      </dgm:prSet>
      <dgm:spPr/>
    </dgm:pt>
    <dgm:pt modelId="{ABC4FDD7-1273-4720-8679-D9F958544F18}" type="pres">
      <dgm:prSet presAssocID="{2F21F831-7A86-4F6F-9AD8-CEB7A0709D17}" presName="divider" presStyleLbl="fgShp" presStyleIdx="0" presStyleCnt="1"/>
      <dgm:spPr/>
    </dgm:pt>
    <dgm:pt modelId="{D8226355-3103-4000-A7E5-C2C7632AC3E3}" type="pres">
      <dgm:prSet presAssocID="{37D54D96-B6E4-43BA-AD0F-A31715E0C81A}" presName="downArrow" presStyleLbl="node1" presStyleIdx="0" presStyleCnt="2"/>
      <dgm:spPr/>
    </dgm:pt>
    <dgm:pt modelId="{FBB44DDC-896A-42C4-8B86-575BCE02E3EE}" type="pres">
      <dgm:prSet presAssocID="{37D54D96-B6E4-43BA-AD0F-A31715E0C81A}" presName="downArrowText" presStyleLbl="revTx" presStyleIdx="0" presStyleCnt="2">
        <dgm:presLayoutVars>
          <dgm:bulletEnabled val="1"/>
        </dgm:presLayoutVars>
      </dgm:prSet>
      <dgm:spPr/>
    </dgm:pt>
    <dgm:pt modelId="{EA1EEBB9-EAD6-4E6D-83BB-C270B1AD42D7}" type="pres">
      <dgm:prSet presAssocID="{570F6BBD-35EB-4CFB-B41C-C50732249164}" presName="upArrow" presStyleLbl="node1" presStyleIdx="1" presStyleCnt="2"/>
      <dgm:spPr/>
    </dgm:pt>
    <dgm:pt modelId="{EE131AA0-BE57-4C14-9B66-6EBA558EAF7A}" type="pres">
      <dgm:prSet presAssocID="{570F6BBD-35EB-4CFB-B41C-C50732249164}" presName="upArrowText" presStyleLbl="revTx" presStyleIdx="1" presStyleCnt="2">
        <dgm:presLayoutVars>
          <dgm:bulletEnabled val="1"/>
        </dgm:presLayoutVars>
      </dgm:prSet>
      <dgm:spPr/>
    </dgm:pt>
  </dgm:ptLst>
  <dgm:cxnLst>
    <dgm:cxn modelId="{4D8B680D-4496-4AA2-8A07-FB0AB3D37506}" type="presOf" srcId="{37D54D96-B6E4-43BA-AD0F-A31715E0C81A}" destId="{FBB44DDC-896A-42C4-8B86-575BCE02E3EE}" srcOrd="0" destOrd="0" presId="urn:microsoft.com/office/officeart/2005/8/layout/arrow3"/>
    <dgm:cxn modelId="{FB41F570-1060-4FCA-A12F-1E24124EF677}" type="presOf" srcId="{570F6BBD-35EB-4CFB-B41C-C50732249164}" destId="{EE131AA0-BE57-4C14-9B66-6EBA558EAF7A}" srcOrd="0" destOrd="0" presId="urn:microsoft.com/office/officeart/2005/8/layout/arrow3"/>
    <dgm:cxn modelId="{BED3DFB8-54C1-4D46-B559-6F3756EC8A60}" srcId="{2F21F831-7A86-4F6F-9AD8-CEB7A0709D17}" destId="{570F6BBD-35EB-4CFB-B41C-C50732249164}" srcOrd="1" destOrd="0" parTransId="{58EAC82B-39CC-4473-ABA8-C69539710B34}" sibTransId="{07415117-2897-4FFD-8A15-4ECCD79B3EEE}"/>
    <dgm:cxn modelId="{9E13A0C3-7A69-4497-A87B-AFBBE1AE8533}" srcId="{2F21F831-7A86-4F6F-9AD8-CEB7A0709D17}" destId="{37D54D96-B6E4-43BA-AD0F-A31715E0C81A}" srcOrd="0" destOrd="0" parTransId="{AC0E8A98-D08F-45E6-86BC-FFDB6AE93E4E}" sibTransId="{101EB59A-E76C-4B88-B9A1-0A3A12BA66F4}"/>
    <dgm:cxn modelId="{ECF773F8-C0C2-46AD-8B45-A7DEB22FC74B}" type="presOf" srcId="{2F21F831-7A86-4F6F-9AD8-CEB7A0709D17}" destId="{9E4288F8-92C5-4FB0-8AF0-4ABDFA0CB085}" srcOrd="0" destOrd="0" presId="urn:microsoft.com/office/officeart/2005/8/layout/arrow3"/>
    <dgm:cxn modelId="{DF27C701-FC99-4A53-A164-C203836A19E7}" type="presParOf" srcId="{9E4288F8-92C5-4FB0-8AF0-4ABDFA0CB085}" destId="{ABC4FDD7-1273-4720-8679-D9F958544F18}" srcOrd="0" destOrd="0" presId="urn:microsoft.com/office/officeart/2005/8/layout/arrow3"/>
    <dgm:cxn modelId="{6271BC36-F8DD-495B-BB0A-B7B1759ABE92}" type="presParOf" srcId="{9E4288F8-92C5-4FB0-8AF0-4ABDFA0CB085}" destId="{D8226355-3103-4000-A7E5-C2C7632AC3E3}" srcOrd="1" destOrd="0" presId="urn:microsoft.com/office/officeart/2005/8/layout/arrow3"/>
    <dgm:cxn modelId="{B9FC9447-3B69-4B38-8A34-FA0EAECEF81A}" type="presParOf" srcId="{9E4288F8-92C5-4FB0-8AF0-4ABDFA0CB085}" destId="{FBB44DDC-896A-42C4-8B86-575BCE02E3EE}" srcOrd="2" destOrd="0" presId="urn:microsoft.com/office/officeart/2005/8/layout/arrow3"/>
    <dgm:cxn modelId="{B7636B54-7539-464C-9CE9-7B17B92EB85A}" type="presParOf" srcId="{9E4288F8-92C5-4FB0-8AF0-4ABDFA0CB085}" destId="{EA1EEBB9-EAD6-4E6D-83BB-C270B1AD42D7}" srcOrd="3" destOrd="0" presId="urn:microsoft.com/office/officeart/2005/8/layout/arrow3"/>
    <dgm:cxn modelId="{9AB7E4CB-E534-488D-8CCB-60321F79A48E}" type="presParOf" srcId="{9E4288F8-92C5-4FB0-8AF0-4ABDFA0CB085}" destId="{EE131AA0-BE57-4C14-9B66-6EBA558EAF7A}"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C13BD2-814D-4E4A-AFF9-4A9F812900CE}"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PE"/>
        </a:p>
      </dgm:t>
    </dgm:pt>
    <dgm:pt modelId="{9E42D214-893A-4260-BB9A-4EB7694349D9}">
      <dgm:prSet phldrT="[Texto]"/>
      <dgm:spPr/>
      <dgm:t>
        <a:bodyPr/>
        <a:lstStyle/>
        <a:p>
          <a:r>
            <a:rPr lang="es-ES" b="1" dirty="0"/>
            <a:t>HECHO DELICTIVO, PASADO, IRREPRODUCIBLE</a:t>
          </a:r>
          <a:endParaRPr lang="es-PE" b="1" dirty="0"/>
        </a:p>
      </dgm:t>
    </dgm:pt>
    <dgm:pt modelId="{44A9937F-3D73-41C0-B521-FD14B5691EC3}" type="parTrans" cxnId="{298557C4-D82B-4824-A17F-B9FAFD54932D}">
      <dgm:prSet/>
      <dgm:spPr/>
      <dgm:t>
        <a:bodyPr/>
        <a:lstStyle/>
        <a:p>
          <a:endParaRPr lang="es-PE"/>
        </a:p>
      </dgm:t>
    </dgm:pt>
    <dgm:pt modelId="{012D48AE-0B4F-410F-8CFE-181ED6BBDB4A}" type="sibTrans" cxnId="{298557C4-D82B-4824-A17F-B9FAFD54932D}">
      <dgm:prSet/>
      <dgm:spPr/>
      <dgm:t>
        <a:bodyPr/>
        <a:lstStyle/>
        <a:p>
          <a:endParaRPr lang="es-PE"/>
        </a:p>
      </dgm:t>
    </dgm:pt>
    <dgm:pt modelId="{1A926B88-EDF9-4FC5-B07E-43F770628FD2}">
      <dgm:prSet phldrT="[Texto]"/>
      <dgm:spPr/>
      <dgm:t>
        <a:bodyPr/>
        <a:lstStyle/>
        <a:p>
          <a:r>
            <a:rPr lang="es-ES" b="1" dirty="0"/>
            <a:t>VESTIGIOS DEL HECHO EN EL PRESENTE, QUE GENERAN:</a:t>
          </a:r>
          <a:endParaRPr lang="es-PE" b="1" dirty="0"/>
        </a:p>
      </dgm:t>
    </dgm:pt>
    <dgm:pt modelId="{4E6F540D-C109-4178-9816-77CA800D38D4}" type="parTrans" cxnId="{09FBD6FD-9068-466B-98FE-7B61AEEAC0FC}">
      <dgm:prSet/>
      <dgm:spPr/>
      <dgm:t>
        <a:bodyPr/>
        <a:lstStyle/>
        <a:p>
          <a:endParaRPr lang="es-PE"/>
        </a:p>
      </dgm:t>
    </dgm:pt>
    <dgm:pt modelId="{43FE9068-13F7-45F3-B5B3-9D3D3C9F8558}" type="sibTrans" cxnId="{09FBD6FD-9068-466B-98FE-7B61AEEAC0FC}">
      <dgm:prSet/>
      <dgm:spPr/>
      <dgm:t>
        <a:bodyPr/>
        <a:lstStyle/>
        <a:p>
          <a:endParaRPr lang="es-PE"/>
        </a:p>
      </dgm:t>
    </dgm:pt>
    <dgm:pt modelId="{C94AC976-4324-41FE-ACFF-D90D263046DF}">
      <dgm:prSet phldrT="[Texto]"/>
      <dgm:spPr/>
      <dgm:t>
        <a:bodyPr/>
        <a:lstStyle/>
        <a:p>
          <a:r>
            <a:rPr lang="es-ES" b="1" dirty="0"/>
            <a:t>CONCLUSIONES RACIONALES EN EL INVESTIGADOR O DEFENSA, QUE SE EXPRESAN EN CONJUNTOS DE ENUNCIADOS (HIPOTESIS)</a:t>
          </a:r>
        </a:p>
      </dgm:t>
    </dgm:pt>
    <dgm:pt modelId="{E163833C-343B-416B-A672-017F9597B7C1}" type="parTrans" cxnId="{35BF5D3A-AED9-49EF-A2CD-DAFECB8CC9A5}">
      <dgm:prSet/>
      <dgm:spPr/>
      <dgm:t>
        <a:bodyPr/>
        <a:lstStyle/>
        <a:p>
          <a:endParaRPr lang="es-PE"/>
        </a:p>
      </dgm:t>
    </dgm:pt>
    <dgm:pt modelId="{13ADFD7D-3023-4EFB-A3B8-FD94BB46250F}" type="sibTrans" cxnId="{35BF5D3A-AED9-49EF-A2CD-DAFECB8CC9A5}">
      <dgm:prSet/>
      <dgm:spPr/>
      <dgm:t>
        <a:bodyPr/>
        <a:lstStyle/>
        <a:p>
          <a:endParaRPr lang="es-PE"/>
        </a:p>
      </dgm:t>
    </dgm:pt>
    <dgm:pt modelId="{3AEEA687-88D3-4FB1-8794-2A76F37904E9}" type="pres">
      <dgm:prSet presAssocID="{3EC13BD2-814D-4E4A-AFF9-4A9F812900CE}" presName="Name0" presStyleCnt="0">
        <dgm:presLayoutVars>
          <dgm:chMax val="7"/>
          <dgm:chPref val="7"/>
          <dgm:dir/>
          <dgm:animLvl val="lvl"/>
        </dgm:presLayoutVars>
      </dgm:prSet>
      <dgm:spPr/>
    </dgm:pt>
    <dgm:pt modelId="{77849F9F-B94A-4AAB-A97E-E9B1111D2811}" type="pres">
      <dgm:prSet presAssocID="{9E42D214-893A-4260-BB9A-4EB7694349D9}" presName="Accent1" presStyleCnt="0"/>
      <dgm:spPr/>
    </dgm:pt>
    <dgm:pt modelId="{76A9F8A4-C3D4-46EC-A3E0-52EDD1D661F6}" type="pres">
      <dgm:prSet presAssocID="{9E42D214-893A-4260-BB9A-4EB7694349D9}" presName="Accent" presStyleLbl="node1" presStyleIdx="0" presStyleCnt="3"/>
      <dgm:spPr/>
    </dgm:pt>
    <dgm:pt modelId="{600CE8B4-66BC-4094-8B9F-F774D6A9580C}" type="pres">
      <dgm:prSet presAssocID="{9E42D214-893A-4260-BB9A-4EB7694349D9}" presName="Parent1" presStyleLbl="revTx" presStyleIdx="0" presStyleCnt="3">
        <dgm:presLayoutVars>
          <dgm:chMax val="1"/>
          <dgm:chPref val="1"/>
          <dgm:bulletEnabled val="1"/>
        </dgm:presLayoutVars>
      </dgm:prSet>
      <dgm:spPr/>
    </dgm:pt>
    <dgm:pt modelId="{54B431F1-D58D-4650-9D48-D1DE20591262}" type="pres">
      <dgm:prSet presAssocID="{1A926B88-EDF9-4FC5-B07E-43F770628FD2}" presName="Accent2" presStyleCnt="0"/>
      <dgm:spPr/>
    </dgm:pt>
    <dgm:pt modelId="{96329A85-78F1-4273-837C-992C02F10220}" type="pres">
      <dgm:prSet presAssocID="{1A926B88-EDF9-4FC5-B07E-43F770628FD2}" presName="Accent" presStyleLbl="node1" presStyleIdx="1" presStyleCnt="3"/>
      <dgm:spPr/>
    </dgm:pt>
    <dgm:pt modelId="{15A06227-CAE2-44E4-98EE-8E0DD9FAE540}" type="pres">
      <dgm:prSet presAssocID="{1A926B88-EDF9-4FC5-B07E-43F770628FD2}" presName="Parent2" presStyleLbl="revTx" presStyleIdx="1" presStyleCnt="3">
        <dgm:presLayoutVars>
          <dgm:chMax val="1"/>
          <dgm:chPref val="1"/>
          <dgm:bulletEnabled val="1"/>
        </dgm:presLayoutVars>
      </dgm:prSet>
      <dgm:spPr/>
    </dgm:pt>
    <dgm:pt modelId="{C285018B-3A66-4BF7-AE75-16B705200F53}" type="pres">
      <dgm:prSet presAssocID="{C94AC976-4324-41FE-ACFF-D90D263046DF}" presName="Accent3" presStyleCnt="0"/>
      <dgm:spPr/>
    </dgm:pt>
    <dgm:pt modelId="{A508E48D-F85E-4B78-83AC-89E497978E94}" type="pres">
      <dgm:prSet presAssocID="{C94AC976-4324-41FE-ACFF-D90D263046DF}" presName="Accent" presStyleLbl="node1" presStyleIdx="2" presStyleCnt="3"/>
      <dgm:spPr/>
    </dgm:pt>
    <dgm:pt modelId="{36CCB08A-51B6-4CE2-AA4B-6C06F0D778FB}" type="pres">
      <dgm:prSet presAssocID="{C94AC976-4324-41FE-ACFF-D90D263046DF}" presName="Parent3" presStyleLbl="revTx" presStyleIdx="2" presStyleCnt="3">
        <dgm:presLayoutVars>
          <dgm:chMax val="1"/>
          <dgm:chPref val="1"/>
          <dgm:bulletEnabled val="1"/>
        </dgm:presLayoutVars>
      </dgm:prSet>
      <dgm:spPr/>
    </dgm:pt>
  </dgm:ptLst>
  <dgm:cxnLst>
    <dgm:cxn modelId="{35BF5D3A-AED9-49EF-A2CD-DAFECB8CC9A5}" srcId="{3EC13BD2-814D-4E4A-AFF9-4A9F812900CE}" destId="{C94AC976-4324-41FE-ACFF-D90D263046DF}" srcOrd="2" destOrd="0" parTransId="{E163833C-343B-416B-A672-017F9597B7C1}" sibTransId="{13ADFD7D-3023-4EFB-A3B8-FD94BB46250F}"/>
    <dgm:cxn modelId="{96F1F783-D9D7-483F-BE0D-F05714741B60}" type="presOf" srcId="{9E42D214-893A-4260-BB9A-4EB7694349D9}" destId="{600CE8B4-66BC-4094-8B9F-F774D6A9580C}" srcOrd="0" destOrd="0" presId="urn:microsoft.com/office/officeart/2009/layout/CircleArrowProcess"/>
    <dgm:cxn modelId="{A8FC8A92-7018-45B7-9506-DC60CD78B159}" type="presOf" srcId="{C94AC976-4324-41FE-ACFF-D90D263046DF}" destId="{36CCB08A-51B6-4CE2-AA4B-6C06F0D778FB}" srcOrd="0" destOrd="0" presId="urn:microsoft.com/office/officeart/2009/layout/CircleArrowProcess"/>
    <dgm:cxn modelId="{00F0D4AA-B8FD-495A-B91C-880DA022DB94}" type="presOf" srcId="{3EC13BD2-814D-4E4A-AFF9-4A9F812900CE}" destId="{3AEEA687-88D3-4FB1-8794-2A76F37904E9}" srcOrd="0" destOrd="0" presId="urn:microsoft.com/office/officeart/2009/layout/CircleArrowProcess"/>
    <dgm:cxn modelId="{298557C4-D82B-4824-A17F-B9FAFD54932D}" srcId="{3EC13BD2-814D-4E4A-AFF9-4A9F812900CE}" destId="{9E42D214-893A-4260-BB9A-4EB7694349D9}" srcOrd="0" destOrd="0" parTransId="{44A9937F-3D73-41C0-B521-FD14B5691EC3}" sibTransId="{012D48AE-0B4F-410F-8CFE-181ED6BBDB4A}"/>
    <dgm:cxn modelId="{09FBD6FD-9068-466B-98FE-7B61AEEAC0FC}" srcId="{3EC13BD2-814D-4E4A-AFF9-4A9F812900CE}" destId="{1A926B88-EDF9-4FC5-B07E-43F770628FD2}" srcOrd="1" destOrd="0" parTransId="{4E6F540D-C109-4178-9816-77CA800D38D4}" sibTransId="{43FE9068-13F7-45F3-B5B3-9D3D3C9F8558}"/>
    <dgm:cxn modelId="{3885AFFE-093D-426B-B294-7B47E2B257D3}" type="presOf" srcId="{1A926B88-EDF9-4FC5-B07E-43F770628FD2}" destId="{15A06227-CAE2-44E4-98EE-8E0DD9FAE540}" srcOrd="0" destOrd="0" presId="urn:microsoft.com/office/officeart/2009/layout/CircleArrowProcess"/>
    <dgm:cxn modelId="{2159E539-10F1-41EC-B926-7A8E45D61E3A}" type="presParOf" srcId="{3AEEA687-88D3-4FB1-8794-2A76F37904E9}" destId="{77849F9F-B94A-4AAB-A97E-E9B1111D2811}" srcOrd="0" destOrd="0" presId="urn:microsoft.com/office/officeart/2009/layout/CircleArrowProcess"/>
    <dgm:cxn modelId="{998D9950-B099-46BE-A52C-8C54472ACD9F}" type="presParOf" srcId="{77849F9F-B94A-4AAB-A97E-E9B1111D2811}" destId="{76A9F8A4-C3D4-46EC-A3E0-52EDD1D661F6}" srcOrd="0" destOrd="0" presId="urn:microsoft.com/office/officeart/2009/layout/CircleArrowProcess"/>
    <dgm:cxn modelId="{130176AA-795A-491A-BE80-104436A7D12E}" type="presParOf" srcId="{3AEEA687-88D3-4FB1-8794-2A76F37904E9}" destId="{600CE8B4-66BC-4094-8B9F-F774D6A9580C}" srcOrd="1" destOrd="0" presId="urn:microsoft.com/office/officeart/2009/layout/CircleArrowProcess"/>
    <dgm:cxn modelId="{F565BA98-01D7-4AA8-8240-956A89444FE4}" type="presParOf" srcId="{3AEEA687-88D3-4FB1-8794-2A76F37904E9}" destId="{54B431F1-D58D-4650-9D48-D1DE20591262}" srcOrd="2" destOrd="0" presId="urn:microsoft.com/office/officeart/2009/layout/CircleArrowProcess"/>
    <dgm:cxn modelId="{9A6C7C99-6A7B-42F8-9856-14C657DC8BC7}" type="presParOf" srcId="{54B431F1-D58D-4650-9D48-D1DE20591262}" destId="{96329A85-78F1-4273-837C-992C02F10220}" srcOrd="0" destOrd="0" presId="urn:microsoft.com/office/officeart/2009/layout/CircleArrowProcess"/>
    <dgm:cxn modelId="{C651C73E-6DEB-48AD-9A0B-5D33DF7E8CF6}" type="presParOf" srcId="{3AEEA687-88D3-4FB1-8794-2A76F37904E9}" destId="{15A06227-CAE2-44E4-98EE-8E0DD9FAE540}" srcOrd="3" destOrd="0" presId="urn:microsoft.com/office/officeart/2009/layout/CircleArrowProcess"/>
    <dgm:cxn modelId="{B6E4B4DB-D538-4DBB-9502-AD233E410951}" type="presParOf" srcId="{3AEEA687-88D3-4FB1-8794-2A76F37904E9}" destId="{C285018B-3A66-4BF7-AE75-16B705200F53}" srcOrd="4" destOrd="0" presId="urn:microsoft.com/office/officeart/2009/layout/CircleArrowProcess"/>
    <dgm:cxn modelId="{3F2F91AC-5638-41B5-AE50-21A16377916A}" type="presParOf" srcId="{C285018B-3A66-4BF7-AE75-16B705200F53}" destId="{A508E48D-F85E-4B78-83AC-89E497978E94}" srcOrd="0" destOrd="0" presId="urn:microsoft.com/office/officeart/2009/layout/CircleArrowProcess"/>
    <dgm:cxn modelId="{D2A8A97F-C6DB-496F-AF0E-66C9CEC7E552}" type="presParOf" srcId="{3AEEA687-88D3-4FB1-8794-2A76F37904E9}" destId="{36CCB08A-51B6-4CE2-AA4B-6C06F0D778FB}"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4FDD7-1273-4720-8679-D9F958544F18}">
      <dsp:nvSpPr>
        <dsp:cNvPr id="0" name=""/>
        <dsp:cNvSpPr/>
      </dsp:nvSpPr>
      <dsp:spPr>
        <a:xfrm rot="21300000">
          <a:off x="122644" y="1509856"/>
          <a:ext cx="8670111" cy="758536"/>
        </a:xfrm>
        <a:prstGeom prst="mathMinus">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226355-3103-4000-A7E5-C2C7632AC3E3}">
      <dsp:nvSpPr>
        <dsp:cNvPr id="0" name=""/>
        <dsp:cNvSpPr/>
      </dsp:nvSpPr>
      <dsp:spPr>
        <a:xfrm>
          <a:off x="1069848" y="188912"/>
          <a:ext cx="2674620" cy="1511300"/>
        </a:xfrm>
        <a:prstGeom prst="down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B44DDC-896A-42C4-8B86-575BCE02E3EE}">
      <dsp:nvSpPr>
        <dsp:cNvPr id="0" name=""/>
        <dsp:cNvSpPr/>
      </dsp:nvSpPr>
      <dsp:spPr>
        <a:xfrm>
          <a:off x="4725162" y="0"/>
          <a:ext cx="2852928" cy="158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ES" sz="2400" i="1" kern="1200" dirty="0">
              <a:effectLst>
                <a:outerShdw blurRad="38100" dist="38100" dir="2700000" algn="tl">
                  <a:srgbClr val="000000">
                    <a:alpha val="43137"/>
                  </a:srgbClr>
                </a:outerShdw>
              </a:effectLst>
            </a:rPr>
            <a:t>Apoderamiento de un bien mueble</a:t>
          </a:r>
          <a:endParaRPr lang="es-PE" sz="2400" i="1" kern="1200" dirty="0">
            <a:effectLst>
              <a:outerShdw blurRad="38100" dist="38100" dir="2700000" algn="tl">
                <a:srgbClr val="000000">
                  <a:alpha val="43137"/>
                </a:srgbClr>
              </a:outerShdw>
            </a:effectLst>
          </a:endParaRPr>
        </a:p>
      </dsp:txBody>
      <dsp:txXfrm>
        <a:off x="4725162" y="0"/>
        <a:ext cx="2852928" cy="1586865"/>
      </dsp:txXfrm>
    </dsp:sp>
    <dsp:sp modelId="{EA1EEBB9-EAD6-4E6D-83BB-C270B1AD42D7}">
      <dsp:nvSpPr>
        <dsp:cNvPr id="0" name=""/>
        <dsp:cNvSpPr/>
      </dsp:nvSpPr>
      <dsp:spPr>
        <a:xfrm>
          <a:off x="5170932" y="2078037"/>
          <a:ext cx="2674620" cy="1511300"/>
        </a:xfrm>
        <a:prstGeom prst="up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131AA0-BE57-4C14-9B66-6EBA558EAF7A}">
      <dsp:nvSpPr>
        <dsp:cNvPr id="0" name=""/>
        <dsp:cNvSpPr/>
      </dsp:nvSpPr>
      <dsp:spPr>
        <a:xfrm>
          <a:off x="1337310" y="2191384"/>
          <a:ext cx="2852928" cy="158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ES" sz="2400" i="1" kern="1200" dirty="0">
              <a:effectLst>
                <a:outerShdw blurRad="38100" dist="38100" dir="2700000" algn="tl">
                  <a:srgbClr val="000000">
                    <a:alpha val="43137"/>
                  </a:srgbClr>
                </a:outerShdw>
              </a:effectLst>
            </a:rPr>
            <a:t>Con </a:t>
          </a:r>
          <a:r>
            <a:rPr lang="es-ES" sz="2400" i="1" kern="1200" dirty="0">
              <a:solidFill>
                <a:schemeClr val="accent4">
                  <a:lumMod val="50000"/>
                </a:schemeClr>
              </a:solidFill>
              <a:effectLst>
                <a:outerShdw blurRad="38100" dist="38100" dir="2700000" algn="tl">
                  <a:srgbClr val="000000">
                    <a:alpha val="43137"/>
                  </a:srgbClr>
                </a:outerShdw>
              </a:effectLst>
            </a:rPr>
            <a:t>violencia</a:t>
          </a:r>
          <a:r>
            <a:rPr lang="es-ES" sz="2400" i="1" kern="1200" dirty="0">
              <a:effectLst>
                <a:outerShdw blurRad="38100" dist="38100" dir="2700000" algn="tl">
                  <a:srgbClr val="000000">
                    <a:alpha val="43137"/>
                  </a:srgbClr>
                </a:outerShdw>
              </a:effectLst>
            </a:rPr>
            <a:t> o </a:t>
          </a:r>
          <a:r>
            <a:rPr lang="es-ES" sz="2400" i="1" kern="1200" dirty="0">
              <a:solidFill>
                <a:schemeClr val="accent5">
                  <a:lumMod val="75000"/>
                </a:schemeClr>
              </a:solidFill>
              <a:effectLst>
                <a:outerShdw blurRad="38100" dist="38100" dir="2700000" algn="tl">
                  <a:srgbClr val="000000">
                    <a:alpha val="43137"/>
                  </a:srgbClr>
                </a:outerShdw>
              </a:effectLst>
            </a:rPr>
            <a:t>amenaza</a:t>
          </a:r>
          <a:r>
            <a:rPr lang="es-ES" sz="2400" i="1" kern="1200" dirty="0">
              <a:effectLst>
                <a:outerShdw blurRad="38100" dist="38100" dir="2700000" algn="tl">
                  <a:srgbClr val="000000">
                    <a:alpha val="43137"/>
                  </a:srgbClr>
                </a:outerShdw>
              </a:effectLst>
            </a:rPr>
            <a:t> </a:t>
          </a:r>
          <a:r>
            <a:rPr lang="es-ES" sz="2400" i="1" u="sng" kern="1200" dirty="0">
              <a:solidFill>
                <a:srgbClr val="C00000"/>
              </a:solidFill>
              <a:effectLst>
                <a:outerShdw blurRad="38100" dist="38100" dir="2700000" algn="tl">
                  <a:srgbClr val="000000">
                    <a:alpha val="43137"/>
                  </a:srgbClr>
                </a:outerShdw>
              </a:effectLst>
            </a:rPr>
            <a:t>contra la persona</a:t>
          </a:r>
          <a:endParaRPr lang="es-PE" sz="2400" i="1" u="sng" kern="1200" dirty="0">
            <a:solidFill>
              <a:srgbClr val="C00000"/>
            </a:solidFill>
            <a:effectLst>
              <a:outerShdw blurRad="38100" dist="38100" dir="2700000" algn="tl">
                <a:srgbClr val="000000">
                  <a:alpha val="43137"/>
                </a:srgbClr>
              </a:outerShdw>
            </a:effectLst>
          </a:endParaRPr>
        </a:p>
      </dsp:txBody>
      <dsp:txXfrm>
        <a:off x="1337310" y="2191384"/>
        <a:ext cx="2852928" cy="1586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9F8A4-C3D4-46EC-A3E0-52EDD1D661F6}">
      <dsp:nvSpPr>
        <dsp:cNvPr id="0" name=""/>
        <dsp:cNvSpPr/>
      </dsp:nvSpPr>
      <dsp:spPr>
        <a:xfrm>
          <a:off x="3399122" y="0"/>
          <a:ext cx="2931319" cy="2931765"/>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0CE8B4-66BC-4094-8B9F-F774D6A9580C}">
      <dsp:nvSpPr>
        <dsp:cNvPr id="0" name=""/>
        <dsp:cNvSpPr/>
      </dsp:nvSpPr>
      <dsp:spPr>
        <a:xfrm>
          <a:off x="4047040" y="1058456"/>
          <a:ext cx="1628877" cy="814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b="1" kern="1200" dirty="0"/>
            <a:t>HECHO DELICTIVO, PASADO, IRREPRODUCIBLE</a:t>
          </a:r>
          <a:endParaRPr lang="es-PE" sz="900" b="1" kern="1200" dirty="0"/>
        </a:p>
      </dsp:txBody>
      <dsp:txXfrm>
        <a:off x="4047040" y="1058456"/>
        <a:ext cx="1628877" cy="814243"/>
      </dsp:txXfrm>
    </dsp:sp>
    <dsp:sp modelId="{96329A85-78F1-4273-837C-992C02F10220}">
      <dsp:nvSpPr>
        <dsp:cNvPr id="0" name=""/>
        <dsp:cNvSpPr/>
      </dsp:nvSpPr>
      <dsp:spPr>
        <a:xfrm>
          <a:off x="2584958" y="1684516"/>
          <a:ext cx="2931319" cy="2931765"/>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A06227-CAE2-44E4-98EE-8E0DD9FAE540}">
      <dsp:nvSpPr>
        <dsp:cNvPr id="0" name=""/>
        <dsp:cNvSpPr/>
      </dsp:nvSpPr>
      <dsp:spPr>
        <a:xfrm>
          <a:off x="3236179" y="2752717"/>
          <a:ext cx="1628877" cy="814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b="1" kern="1200" dirty="0"/>
            <a:t>VESTIGIOS DEL HECHO EN EL PRESENTE, QUE GENERAN:</a:t>
          </a:r>
          <a:endParaRPr lang="es-PE" sz="900" b="1" kern="1200" dirty="0"/>
        </a:p>
      </dsp:txBody>
      <dsp:txXfrm>
        <a:off x="3236179" y="2752717"/>
        <a:ext cx="1628877" cy="814243"/>
      </dsp:txXfrm>
    </dsp:sp>
    <dsp:sp modelId="{A508E48D-F85E-4B78-83AC-89E497978E94}">
      <dsp:nvSpPr>
        <dsp:cNvPr id="0" name=""/>
        <dsp:cNvSpPr/>
      </dsp:nvSpPr>
      <dsp:spPr>
        <a:xfrm>
          <a:off x="3607755" y="3570615"/>
          <a:ext cx="2518457" cy="2519466"/>
        </a:xfrm>
        <a:prstGeom prst="blockArc">
          <a:avLst>
            <a:gd name="adj1" fmla="val 13500000"/>
            <a:gd name="adj2" fmla="val 10800000"/>
            <a:gd name="adj3" fmla="val 1274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CCB08A-51B6-4CE2-AA4B-6C06F0D778FB}">
      <dsp:nvSpPr>
        <dsp:cNvPr id="0" name=""/>
        <dsp:cNvSpPr/>
      </dsp:nvSpPr>
      <dsp:spPr>
        <a:xfrm>
          <a:off x="4050893" y="4449413"/>
          <a:ext cx="1628877" cy="814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b="1" kern="1200" dirty="0"/>
            <a:t>CONCLUSIONES RACIONALES EN EL INVESTIGADOR O DEFENSA, QUE SE EXPRESAN EN CONJUNTOS DE ENUNCIADOS (HIPOTESIS)</a:t>
          </a:r>
        </a:p>
      </dsp:txBody>
      <dsp:txXfrm>
        <a:off x="4050893" y="4449413"/>
        <a:ext cx="1628877" cy="814243"/>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E5758-4A4F-459E-8A42-76EF7CA069D8}" type="datetimeFigureOut">
              <a:rPr lang="es-PE" smtClean="0"/>
              <a:t>18/08/2019</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549506-4FEF-44AD-B0D0-946D114F8559}" type="slidenum">
              <a:rPr lang="es-PE" smtClean="0"/>
              <a:t>‹Nº›</a:t>
            </a:fld>
            <a:endParaRPr lang="es-PE"/>
          </a:p>
        </p:txBody>
      </p:sp>
    </p:spTree>
    <p:extLst>
      <p:ext uri="{BB962C8B-B14F-4D97-AF65-F5344CB8AC3E}">
        <p14:creationId xmlns:p14="http://schemas.microsoft.com/office/powerpoint/2010/main" val="4120062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Ahora bien, para la configuración de la “amenaza inminente” (amenaza típica) en el delito de robo no constituye una condición necesaria que el agente delictivo, de modo expreso o taxativo, haga saber verbalmente al sujeto pasivo de la acción o víctima que va a ser agredido o que le dará muerte si opone resistencia. Es condición suficiente que se le haga saber de cualquier modo ese riesgo. Para ello, el contexto situacional o secuencial de los hechos acaecidos puede aclarar que, desde la perspectiva de la víctima, se comunicó o existió un anuncio de peligro inminente para su vida o integridad física.</a:t>
            </a:r>
          </a:p>
          <a:p>
            <a:endParaRPr lang="es-MX" dirty="0"/>
          </a:p>
          <a:p>
            <a:r>
              <a:rPr lang="es-MX" dirty="0"/>
              <a:t>3.7. Debe tenerse en cuenta también que en la valoración probatoria el Juez se encuentra obligado a observar las máximas de la experiencia (cfr. numeral uno del artículo ciento cincuenta y ocho del Código Procesal Penal) y que en la acreditación de los hechos el referente principal se encuentra comprendido por los elementos típicos del delito que se trate.</a:t>
            </a:r>
          </a:p>
          <a:p>
            <a:endParaRPr lang="es-MX" dirty="0"/>
          </a:p>
          <a:p>
            <a:r>
              <a:rPr lang="es-MX" dirty="0"/>
              <a:t>3.8. Así, en casos como el presente, en el cual la víctima fue una mujer interceptada por tres sujetos en horas de la noche: uno de los cuales, con tono de voz enérgico, profirió frases a ella con palabras soeces –“Apúrate, mierda, </a:t>
            </a:r>
            <a:r>
              <a:rPr lang="es-MX" dirty="0" err="1"/>
              <a:t>reconcha</a:t>
            </a:r>
            <a:r>
              <a:rPr lang="es-MX" dirty="0"/>
              <a:t> de tu madre, da el celular”–; y los otros dos se ubicaron en posiciones estratégicas muy cerca de la víctima para facilitar la sustracción del celular, las máximas de la experiencia dictan que la víctima cae en cuenta o asume que su integridad física o su vida están en un grave peligro; por lo que, generalmente, sucede que no se opone resistencia. En el presente caso, resulta claro que existió un anunció tácito de un mal grave a nivel de percepción, en el que, como mínimo, estuvo en riesgo concreto o inminente la integridad física de la víctima, lo cual se refrenda al constar como hecho probado que la agraviada gritó y se sintió amenazada o intimidada ante el ataque. La superioridad física que con su sola presencia proyectaban los agresores ante la agraviada y la intimidación grave que se generó en ella, por tal circunstancia, y por el modo en que fue tratada, resulta evidente y es remoto que una víctima de un hecho delictivo semejante lo perciba de otro modo.</a:t>
            </a:r>
          </a:p>
          <a:p>
            <a:endParaRPr lang="es-MX" dirty="0"/>
          </a:p>
          <a:p>
            <a:r>
              <a:rPr lang="es-MX" dirty="0"/>
              <a:t>3.9. En tal sentido, se configura la “amenaza inminente” y, consecuentemente, la conducta se subsume en el delito de robo agravado, aunque en grado de tentativa en este caso, en atención a los hechos acreditados en sede natural de instancia. No es exigible que las expresiones verbales tengan que referirse a un daño inminente contra la integridad física, pues los gestos, ciertos comportamientos, el número de personas, la condición personal de la víctima, el lugar y, en general, otras circunstancias que puedan advertirse en el contexto específico determinan, en cada caso, la “amenaza inminente” que se comunica a la víctima o en su percepción.</a:t>
            </a:r>
            <a:endParaRPr lang="es-PE" dirty="0"/>
          </a:p>
        </p:txBody>
      </p:sp>
      <p:sp>
        <p:nvSpPr>
          <p:cNvPr id="4" name="Marcador de número de diapositiva 3"/>
          <p:cNvSpPr>
            <a:spLocks noGrp="1"/>
          </p:cNvSpPr>
          <p:nvPr>
            <p:ph type="sldNum" sz="quarter" idx="5"/>
          </p:nvPr>
        </p:nvSpPr>
        <p:spPr/>
        <p:txBody>
          <a:bodyPr/>
          <a:lstStyle/>
          <a:p>
            <a:fld id="{9F549506-4FEF-44AD-B0D0-946D114F8559}" type="slidenum">
              <a:rPr lang="es-PE" smtClean="0"/>
              <a:t>9</a:t>
            </a:fld>
            <a:endParaRPr lang="es-PE"/>
          </a:p>
        </p:txBody>
      </p:sp>
    </p:spTree>
    <p:extLst>
      <p:ext uri="{BB962C8B-B14F-4D97-AF65-F5344CB8AC3E}">
        <p14:creationId xmlns:p14="http://schemas.microsoft.com/office/powerpoint/2010/main" val="224370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9F549506-4FEF-44AD-B0D0-946D114F8559}" type="slidenum">
              <a:rPr lang="es-PE" smtClean="0"/>
              <a:t>22</a:t>
            </a:fld>
            <a:endParaRPr lang="es-PE"/>
          </a:p>
        </p:txBody>
      </p:sp>
    </p:spTree>
    <p:extLst>
      <p:ext uri="{BB962C8B-B14F-4D97-AF65-F5344CB8AC3E}">
        <p14:creationId xmlns:p14="http://schemas.microsoft.com/office/powerpoint/2010/main" val="2944451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importante porque al hablar de hecho hay </a:t>
            </a:r>
            <a:r>
              <a:rPr lang="es-ES" dirty="0" err="1"/>
              <a:t>confusion</a:t>
            </a:r>
            <a:endParaRPr lang="es-PE" dirty="0"/>
          </a:p>
        </p:txBody>
      </p:sp>
      <p:sp>
        <p:nvSpPr>
          <p:cNvPr id="4" name="Marcador de número de diapositiva 3"/>
          <p:cNvSpPr>
            <a:spLocks noGrp="1"/>
          </p:cNvSpPr>
          <p:nvPr>
            <p:ph type="sldNum" sz="quarter" idx="5"/>
          </p:nvPr>
        </p:nvSpPr>
        <p:spPr/>
        <p:txBody>
          <a:bodyPr/>
          <a:lstStyle/>
          <a:p>
            <a:fld id="{9F549506-4FEF-44AD-B0D0-946D114F8559}" type="slidenum">
              <a:rPr lang="es-PE" smtClean="0"/>
              <a:t>24</a:t>
            </a:fld>
            <a:endParaRPr lang="es-PE"/>
          </a:p>
        </p:txBody>
      </p:sp>
    </p:spTree>
    <p:extLst>
      <p:ext uri="{BB962C8B-B14F-4D97-AF65-F5344CB8AC3E}">
        <p14:creationId xmlns:p14="http://schemas.microsoft.com/office/powerpoint/2010/main" val="82467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3C10925-0037-4E6C-A346-B740FFFD2CAD}" type="datetimeFigureOut">
              <a:rPr lang="es-PE" smtClean="0"/>
              <a:t>18/08/2019</a:t>
            </a:fld>
            <a:endParaRPr lang="es-PE"/>
          </a:p>
        </p:txBody>
      </p:sp>
      <p:sp>
        <p:nvSpPr>
          <p:cNvPr id="5" name="Footer Placeholder 4"/>
          <p:cNvSpPr>
            <a:spLocks noGrp="1"/>
          </p:cNvSpPr>
          <p:nvPr>
            <p:ph type="ftr" sz="quarter" idx="11"/>
          </p:nvPr>
        </p:nvSpPr>
        <p:spPr/>
        <p:txBody>
          <a:bodyPr/>
          <a:lstStyle/>
          <a:p>
            <a:endParaRPr lang="es-P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478948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3C10925-0037-4E6C-A346-B740FFFD2CAD}" type="datetimeFigureOut">
              <a:rPr lang="es-PE" smtClean="0"/>
              <a:t>18/08/2019</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420644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3C10925-0037-4E6C-A346-B740FFFD2CAD}" type="datetimeFigureOut">
              <a:rPr lang="es-PE" smtClean="0"/>
              <a:t>18/08/2019</a:t>
            </a:fld>
            <a:endParaRPr lang="es-PE"/>
          </a:p>
        </p:txBody>
      </p:sp>
      <p:sp>
        <p:nvSpPr>
          <p:cNvPr id="5" name="Footer Placeholder 4"/>
          <p:cNvSpPr>
            <a:spLocks noGrp="1"/>
          </p:cNvSpPr>
          <p:nvPr>
            <p:ph type="ftr" sz="quarter" idx="11"/>
          </p:nvPr>
        </p:nvSpPr>
        <p:spPr/>
        <p:txBody>
          <a:bodyPr/>
          <a:lstStyle/>
          <a:p>
            <a:endParaRPr lang="es-P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2E1A0A-838A-4F80-B5D8-719052E0AA73}" type="slidenum">
              <a:rPr lang="es-PE" smtClean="0"/>
              <a:t>‹Nº›</a:t>
            </a:fld>
            <a:endParaRPr lang="es-P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1285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3C10925-0037-4E6C-A346-B740FFFD2CAD}" type="datetimeFigureOut">
              <a:rPr lang="es-PE" smtClean="0"/>
              <a:t>18/08/2019</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427753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3C10925-0037-4E6C-A346-B740FFFD2CAD}" type="datetimeFigureOut">
              <a:rPr lang="es-PE" smtClean="0"/>
              <a:t>18/08/2019</a:t>
            </a:fld>
            <a:endParaRPr lang="es-PE"/>
          </a:p>
        </p:txBody>
      </p:sp>
      <p:sp>
        <p:nvSpPr>
          <p:cNvPr id="6" name="Footer Placeholder 5"/>
          <p:cNvSpPr>
            <a:spLocks noGrp="1"/>
          </p:cNvSpPr>
          <p:nvPr>
            <p:ph type="ftr" sz="quarter" idx="11"/>
          </p:nvPr>
        </p:nvSpPr>
        <p:spPr/>
        <p:txBody>
          <a:bodyPr/>
          <a:lstStyle/>
          <a:p>
            <a:endParaRPr lang="es-P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2E1A0A-838A-4F80-B5D8-719052E0AA73}" type="slidenum">
              <a:rPr lang="es-PE" smtClean="0"/>
              <a:t>‹Nº›</a:t>
            </a:fld>
            <a:endParaRPr lang="es-P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7795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3C10925-0037-4E6C-A346-B740FFFD2CAD}" type="datetimeFigureOut">
              <a:rPr lang="es-PE" smtClean="0"/>
              <a:t>18/08/2019</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163627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3C10925-0037-4E6C-A346-B740FFFD2CAD}" type="datetimeFigureOut">
              <a:rPr lang="es-PE" smtClean="0"/>
              <a:t>18/08/2019</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3039955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3C10925-0037-4E6C-A346-B740FFFD2CAD}" type="datetimeFigureOut">
              <a:rPr lang="es-PE" smtClean="0"/>
              <a:t>18/08/2019</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147821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3C10925-0037-4E6C-A346-B740FFFD2CAD}" type="datetimeFigureOut">
              <a:rPr lang="es-PE" smtClean="0"/>
              <a:t>18/08/2019</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1585071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3C10925-0037-4E6C-A346-B740FFFD2CAD}" type="datetimeFigureOut">
              <a:rPr lang="es-PE" smtClean="0"/>
              <a:t>18/08/2019</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399509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3C10925-0037-4E6C-A346-B740FFFD2CAD}" type="datetimeFigureOut">
              <a:rPr lang="es-PE" smtClean="0"/>
              <a:t>18/08/2019</a:t>
            </a:fld>
            <a:endParaRPr lang="es-PE"/>
          </a:p>
        </p:txBody>
      </p:sp>
      <p:sp>
        <p:nvSpPr>
          <p:cNvPr id="6" name="Footer Placeholder 5"/>
          <p:cNvSpPr>
            <a:spLocks noGrp="1"/>
          </p:cNvSpPr>
          <p:nvPr>
            <p:ph type="ftr" sz="quarter" idx="11"/>
          </p:nvPr>
        </p:nvSpPr>
        <p:spPr/>
        <p:txBody>
          <a:bodyPr/>
          <a:lstStyle/>
          <a:p>
            <a:endParaRPr lang="es-P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128968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3C10925-0037-4E6C-A346-B740FFFD2CAD}" type="datetimeFigureOut">
              <a:rPr lang="es-PE" smtClean="0"/>
              <a:t>18/08/2019</a:t>
            </a:fld>
            <a:endParaRPr lang="es-PE"/>
          </a:p>
        </p:txBody>
      </p:sp>
      <p:sp>
        <p:nvSpPr>
          <p:cNvPr id="8" name="Footer Placeholder 7"/>
          <p:cNvSpPr>
            <a:spLocks noGrp="1"/>
          </p:cNvSpPr>
          <p:nvPr>
            <p:ph type="ftr" sz="quarter" idx="11"/>
          </p:nvPr>
        </p:nvSpPr>
        <p:spPr/>
        <p:txBody>
          <a:bodyPr/>
          <a:lstStyle/>
          <a:p>
            <a:endParaRPr lang="es-P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125222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3C10925-0037-4E6C-A346-B740FFFD2CAD}" type="datetimeFigureOut">
              <a:rPr lang="es-PE" smtClean="0"/>
              <a:t>18/08/2019</a:t>
            </a:fld>
            <a:endParaRPr lang="es-PE"/>
          </a:p>
        </p:txBody>
      </p:sp>
      <p:sp>
        <p:nvSpPr>
          <p:cNvPr id="4" name="Footer Placeholder 3"/>
          <p:cNvSpPr>
            <a:spLocks noGrp="1"/>
          </p:cNvSpPr>
          <p:nvPr>
            <p:ph type="ftr" sz="quarter" idx="11"/>
          </p:nvPr>
        </p:nvSpPr>
        <p:spPr/>
        <p:txBody>
          <a:bodyPr/>
          <a:lstStyle/>
          <a:p>
            <a:endParaRPr lang="es-P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100028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10925-0037-4E6C-A346-B740FFFD2CAD}" type="datetimeFigureOut">
              <a:rPr lang="es-PE" smtClean="0"/>
              <a:t>18/08/2019</a:t>
            </a:fld>
            <a:endParaRPr lang="es-PE"/>
          </a:p>
        </p:txBody>
      </p:sp>
      <p:sp>
        <p:nvSpPr>
          <p:cNvPr id="3" name="Footer Placeholder 2"/>
          <p:cNvSpPr>
            <a:spLocks noGrp="1"/>
          </p:cNvSpPr>
          <p:nvPr>
            <p:ph type="ftr" sz="quarter" idx="11"/>
          </p:nvPr>
        </p:nvSpPr>
        <p:spPr/>
        <p:txBody>
          <a:bodyPr/>
          <a:lstStyle/>
          <a:p>
            <a:endParaRPr lang="es-P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17240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3C10925-0037-4E6C-A346-B740FFFD2CAD}" type="datetimeFigureOut">
              <a:rPr lang="es-PE" smtClean="0"/>
              <a:t>18/08/2019</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336803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3C10925-0037-4E6C-A346-B740FFFD2CAD}" type="datetimeFigureOut">
              <a:rPr lang="es-PE" smtClean="0"/>
              <a:t>18/08/2019</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2E1A0A-838A-4F80-B5D8-719052E0AA73}" type="slidenum">
              <a:rPr lang="es-PE" smtClean="0"/>
              <a:t>‹Nº›</a:t>
            </a:fld>
            <a:endParaRPr lang="es-PE"/>
          </a:p>
        </p:txBody>
      </p:sp>
    </p:spTree>
    <p:extLst>
      <p:ext uri="{BB962C8B-B14F-4D97-AF65-F5344CB8AC3E}">
        <p14:creationId xmlns:p14="http://schemas.microsoft.com/office/powerpoint/2010/main" val="412065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C10925-0037-4E6C-A346-B740FFFD2CAD}" type="datetimeFigureOut">
              <a:rPr lang="es-PE" smtClean="0"/>
              <a:t>18/08/2019</a:t>
            </a:fld>
            <a:endParaRPr lang="es-P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F2E1A0A-838A-4F80-B5D8-719052E0AA73}" type="slidenum">
              <a:rPr lang="es-PE" smtClean="0"/>
              <a:t>‹Nº›</a:t>
            </a:fld>
            <a:endParaRPr lang="es-PE"/>
          </a:p>
        </p:txBody>
      </p:sp>
    </p:spTree>
    <p:extLst>
      <p:ext uri="{BB962C8B-B14F-4D97-AF65-F5344CB8AC3E}">
        <p14:creationId xmlns:p14="http://schemas.microsoft.com/office/powerpoint/2010/main" val="42084431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etorquemada.wordpress.com/2012/01/27/causales-de-sobreseimient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AE6EF-81E5-42D6-B7B5-1CED4238D77F}"/>
              </a:ext>
            </a:extLst>
          </p:cNvPr>
          <p:cNvSpPr>
            <a:spLocks noGrp="1"/>
          </p:cNvSpPr>
          <p:nvPr>
            <p:ph type="ctrTitle"/>
          </p:nvPr>
        </p:nvSpPr>
        <p:spPr/>
        <p:txBody>
          <a:bodyPr>
            <a:normAutofit/>
          </a:bodyPr>
          <a:lstStyle/>
          <a:p>
            <a:pPr algn="ctr"/>
            <a:r>
              <a:rPr lang="es-ES" sz="4800" b="1" dirty="0">
                <a:effectLst>
                  <a:outerShdw blurRad="38100" dist="38100" dir="2700000" algn="tl">
                    <a:srgbClr val="000000">
                      <a:alpha val="43137"/>
                    </a:srgbClr>
                  </a:outerShdw>
                </a:effectLst>
              </a:rPr>
              <a:t>ANALISIS PRACTICO DE UN EXPEDIENTE PENAL</a:t>
            </a:r>
            <a:endParaRPr lang="es-PE" sz="4800" b="1" dirty="0">
              <a:effectLst>
                <a:outerShdw blurRad="38100" dist="38100" dir="2700000" algn="tl">
                  <a:srgbClr val="000000">
                    <a:alpha val="43137"/>
                  </a:srgbClr>
                </a:outerShdw>
              </a:effectLst>
            </a:endParaRPr>
          </a:p>
        </p:txBody>
      </p:sp>
      <p:sp>
        <p:nvSpPr>
          <p:cNvPr id="3" name="Subtítulo 2">
            <a:extLst>
              <a:ext uri="{FF2B5EF4-FFF2-40B4-BE49-F238E27FC236}">
                <a16:creationId xmlns:a16="http://schemas.microsoft.com/office/drawing/2014/main" id="{6EF55830-0F21-4265-828B-843482B72A49}"/>
              </a:ext>
            </a:extLst>
          </p:cNvPr>
          <p:cNvSpPr>
            <a:spLocks noGrp="1"/>
          </p:cNvSpPr>
          <p:nvPr>
            <p:ph type="subTitle" idx="1"/>
          </p:nvPr>
        </p:nvSpPr>
        <p:spPr/>
        <p:txBody>
          <a:bodyPr/>
          <a:lstStyle/>
          <a:p>
            <a:pPr algn="ctr"/>
            <a:r>
              <a:rPr lang="es-ES" dirty="0"/>
              <a:t>GARY JOSE ORTIZ AGUILAR</a:t>
            </a:r>
            <a:endParaRPr lang="es-PE" dirty="0"/>
          </a:p>
        </p:txBody>
      </p:sp>
    </p:spTree>
    <p:extLst>
      <p:ext uri="{BB962C8B-B14F-4D97-AF65-F5344CB8AC3E}">
        <p14:creationId xmlns:p14="http://schemas.microsoft.com/office/powerpoint/2010/main" val="4037170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2B6400-0D9A-4A18-9F31-208CF668BED6}"/>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1.8. CASOS DE </a:t>
            </a:r>
            <a:r>
              <a:rPr lang="es-ES" b="1" dirty="0">
                <a:solidFill>
                  <a:srgbClr val="0070C0"/>
                </a:solidFill>
                <a:effectLst>
                  <a:outerShdw blurRad="38100" dist="38100" dir="2700000" algn="tl">
                    <a:srgbClr val="000000">
                      <a:alpha val="43137"/>
                    </a:srgbClr>
                  </a:outerShdw>
                </a:effectLst>
              </a:rPr>
              <a:t>AMENAZA IMPLICITA </a:t>
            </a:r>
            <a:r>
              <a:rPr lang="es-ES" b="1" dirty="0">
                <a:effectLst>
                  <a:outerShdw blurRad="38100" dist="38100" dir="2700000" algn="tl">
                    <a:srgbClr val="000000">
                      <a:alpha val="43137"/>
                    </a:srgbClr>
                  </a:outerShdw>
                </a:effectLst>
              </a:rPr>
              <a:t>QUE CONFIGURAN ROBO AGRAVADO</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F0DECD81-1CCE-4044-A4A2-CABD2E99C3D3}"/>
              </a:ext>
            </a:extLst>
          </p:cNvPr>
          <p:cNvSpPr>
            <a:spLocks noGrp="1"/>
          </p:cNvSpPr>
          <p:nvPr>
            <p:ph idx="1"/>
          </p:nvPr>
        </p:nvSpPr>
        <p:spPr/>
        <p:txBody>
          <a:bodyPr>
            <a:normAutofit fontScale="62500" lnSpcReduction="20000"/>
          </a:bodyPr>
          <a:lstStyle/>
          <a:p>
            <a:r>
              <a:rPr lang="es-ES" b="1" dirty="0">
                <a:solidFill>
                  <a:schemeClr val="tx1">
                    <a:lumMod val="95000"/>
                    <a:lumOff val="5000"/>
                  </a:schemeClr>
                </a:solidFill>
              </a:rPr>
              <a:t>CASO A: El empleo de arma (de fuego o punzocortante) en la mano al momento del hecho, sin decir nada a la victima. </a:t>
            </a:r>
            <a:r>
              <a:rPr lang="es-ES" dirty="0">
                <a:solidFill>
                  <a:schemeClr val="tx1">
                    <a:lumMod val="95000"/>
                    <a:lumOff val="5000"/>
                  </a:schemeClr>
                </a:solidFill>
                <a:highlight>
                  <a:srgbClr val="FFFF00"/>
                </a:highlight>
              </a:rPr>
              <a:t>A propósito de este punto la amenaza se configura igual si el arma de fuego (u otra) es de juguete, esto según el</a:t>
            </a:r>
            <a:r>
              <a:rPr lang="es-ES" b="1" dirty="0">
                <a:solidFill>
                  <a:schemeClr val="tx1">
                    <a:lumMod val="95000"/>
                    <a:lumOff val="5000"/>
                  </a:schemeClr>
                </a:solidFill>
                <a:highlight>
                  <a:srgbClr val="FFFF00"/>
                </a:highlight>
              </a:rPr>
              <a:t> </a:t>
            </a:r>
            <a:r>
              <a:rPr lang="es-ES" b="1" dirty="0">
                <a:solidFill>
                  <a:srgbClr val="FF0000"/>
                </a:solidFill>
                <a:highlight>
                  <a:srgbClr val="FFFF00"/>
                </a:highlight>
              </a:rPr>
              <a:t>Acuerdo plenario No 5-2015/CIJ-116 </a:t>
            </a:r>
            <a:r>
              <a:rPr lang="es-ES" dirty="0">
                <a:solidFill>
                  <a:schemeClr val="tx1">
                    <a:lumMod val="95000"/>
                    <a:lumOff val="5000"/>
                  </a:schemeClr>
                </a:solidFill>
                <a:highlight>
                  <a:srgbClr val="FFFF00"/>
                </a:highlight>
              </a:rPr>
              <a:t>(las armas de juguete, entre otras, configuran la agravante “a mano armada”). LO QUE IMPORTA ES FACILITAR EL APODERAMIENTO VENCIENDO LA CAPACIDAD DE RESISTENCIA DE LA VICTIMA.</a:t>
            </a:r>
          </a:p>
          <a:p>
            <a:r>
              <a:rPr lang="es-ES" b="1" dirty="0">
                <a:solidFill>
                  <a:schemeClr val="tx1">
                    <a:lumMod val="95000"/>
                    <a:lumOff val="5000"/>
                  </a:schemeClr>
                </a:solidFill>
              </a:rPr>
              <a:t>CASO B: La superioridad numérica de los atacantes: </a:t>
            </a:r>
            <a:r>
              <a:rPr lang="es-ES" b="1" dirty="0">
                <a:solidFill>
                  <a:srgbClr val="FF0000"/>
                </a:solidFill>
              </a:rPr>
              <a:t>La casación 496-2017 - Lambayeque </a:t>
            </a:r>
            <a:r>
              <a:rPr lang="es-ES" b="1" dirty="0">
                <a:solidFill>
                  <a:schemeClr val="tx1">
                    <a:lumMod val="95000"/>
                    <a:lumOff val="5000"/>
                  </a:schemeClr>
                </a:solidFill>
              </a:rPr>
              <a:t>establece que </a:t>
            </a:r>
            <a:r>
              <a:rPr lang="es-ES" i="1" dirty="0">
                <a:solidFill>
                  <a:schemeClr val="tx1">
                    <a:lumMod val="95000"/>
                    <a:lumOff val="5000"/>
                  </a:schemeClr>
                </a:solidFill>
              </a:rPr>
              <a:t>“</a:t>
            </a:r>
            <a:r>
              <a:rPr lang="es-MX" i="1" dirty="0">
                <a:solidFill>
                  <a:schemeClr val="tx1">
                    <a:lumMod val="95000"/>
                    <a:lumOff val="5000"/>
                  </a:schemeClr>
                </a:solidFill>
              </a:rPr>
              <a:t>3.8. Así, en casos como el presente, en el cual la víctima fue una mujer interceptada por tres sujetos en horas de la noche: uno de los cuales, con tono de voz enérgico, profirió frases a ella con palabras soeces –“Apúrate, mierda, </a:t>
            </a:r>
            <a:r>
              <a:rPr lang="es-MX" i="1" dirty="0" err="1">
                <a:solidFill>
                  <a:schemeClr val="tx1">
                    <a:lumMod val="95000"/>
                    <a:lumOff val="5000"/>
                  </a:schemeClr>
                </a:solidFill>
              </a:rPr>
              <a:t>reconcha</a:t>
            </a:r>
            <a:r>
              <a:rPr lang="es-MX" i="1" dirty="0">
                <a:solidFill>
                  <a:schemeClr val="tx1">
                    <a:lumMod val="95000"/>
                    <a:lumOff val="5000"/>
                  </a:schemeClr>
                </a:solidFill>
              </a:rPr>
              <a:t> de tu madre, da el celular”–; y los otros dos se ubicaron en posiciones estratégicas muy cerca de la víctima para facilitar la sustracción del celular, las máximas de la experiencia dictan que la víctima cae en cuenta o asume que su integridad física o su vida están en un grave peligro; por lo que, generalmente, sucede que no se opone resistencia. En el presente caso, resulta claro que existió un anunció tácito de un mal grave a nivel de percepción, en el que, como mínimo, estuvo en riesgo concreto o inminente la integridad física de la víctima, lo cual se refrenda al constar como hecho probado que la agraviada gritó y se sintió amenazada o intimidada ante el ataque. La superioridad física que con su sola presencia proyectaban los agresores ante la agraviada y la intimidación grave que se generó en ella, por tal circunstancia, y por el modo en que fue tratada, resulta evidente y es remoto que una víctima de un hecho delictivo semejante lo perciba de otro modo. 3.9. En tal sentido, se configura la “amenaza inminente” y, consecuentemente, la conducta se subsume en el delito de robo agravado (…)</a:t>
            </a:r>
            <a:endParaRPr lang="es-ES" i="1" dirty="0">
              <a:solidFill>
                <a:schemeClr val="tx1">
                  <a:lumMod val="95000"/>
                  <a:lumOff val="5000"/>
                </a:schemeClr>
              </a:solidFill>
            </a:endParaRPr>
          </a:p>
          <a:p>
            <a:r>
              <a:rPr lang="es-ES" b="1" dirty="0">
                <a:solidFill>
                  <a:schemeClr val="tx1">
                    <a:lumMod val="95000"/>
                    <a:lumOff val="5000"/>
                  </a:schemeClr>
                </a:solidFill>
              </a:rPr>
              <a:t>CASO C: Los insultos: La misma casación establece que </a:t>
            </a:r>
            <a:r>
              <a:rPr lang="es-ES" dirty="0">
                <a:solidFill>
                  <a:schemeClr val="tx1">
                    <a:lumMod val="95000"/>
                    <a:lumOff val="5000"/>
                  </a:schemeClr>
                </a:solidFill>
              </a:rPr>
              <a:t>“(…) </a:t>
            </a:r>
            <a:r>
              <a:rPr lang="es-MX" dirty="0">
                <a:solidFill>
                  <a:schemeClr val="tx1">
                    <a:lumMod val="95000"/>
                    <a:lumOff val="5000"/>
                  </a:schemeClr>
                </a:solidFill>
              </a:rPr>
              <a:t>No es exigible que las expresiones verbales tengan que referirse a un daño inminente contra la integridad física, pues los gestos, ciertos comportamientos, el número de personas, la condición personal de la víctima, el lugar y, en general, otras circunstancias que puedan advertirse en el contexto específico determinan, en cada caso, la “amenaza inminente” que se comunica a la víctima o en su percepción. </a:t>
            </a:r>
            <a:r>
              <a:rPr lang="es-ES" dirty="0">
                <a:solidFill>
                  <a:schemeClr val="tx1">
                    <a:lumMod val="95000"/>
                    <a:lumOff val="5000"/>
                  </a:schemeClr>
                </a:solidFill>
              </a:rPr>
              <a:t>” </a:t>
            </a:r>
          </a:p>
          <a:p>
            <a:endParaRPr lang="es-PE" dirty="0"/>
          </a:p>
        </p:txBody>
      </p:sp>
    </p:spTree>
    <p:extLst>
      <p:ext uri="{BB962C8B-B14F-4D97-AF65-F5344CB8AC3E}">
        <p14:creationId xmlns:p14="http://schemas.microsoft.com/office/powerpoint/2010/main" val="3638967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2" name="Group 11">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63" name="Group 25">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4" name="Rectangle 39">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65"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6" name="Rectangle 43">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45">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73513" y="0"/>
            <a:ext cx="5613431" cy="6853245"/>
            <a:chOff x="2487613" y="285750"/>
            <a:chExt cx="2428876" cy="5654676"/>
          </a:xfrm>
          <a:solidFill>
            <a:schemeClr val="accent1"/>
          </a:solidFill>
        </p:grpSpPr>
        <p:sp>
          <p:nvSpPr>
            <p:cNvPr id="47"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8"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9"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50"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51"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2"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3"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4"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5"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6"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7"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8"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68"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Título 5">
            <a:extLst>
              <a:ext uri="{FF2B5EF4-FFF2-40B4-BE49-F238E27FC236}">
                <a16:creationId xmlns:a16="http://schemas.microsoft.com/office/drawing/2014/main" id="{26DF90F1-9DA0-449C-816E-281DCA020663}"/>
              </a:ext>
            </a:extLst>
          </p:cNvPr>
          <p:cNvSpPr>
            <a:spLocks noGrp="1"/>
          </p:cNvSpPr>
          <p:nvPr>
            <p:ph type="title"/>
          </p:nvPr>
        </p:nvSpPr>
        <p:spPr>
          <a:xfrm>
            <a:off x="987215" y="1318591"/>
            <a:ext cx="5102159" cy="4220820"/>
          </a:xfrm>
        </p:spPr>
        <p:txBody>
          <a:bodyPr vert="horz" lIns="91440" tIns="45720" rIns="91440" bIns="45720" rtlCol="0" anchor="ctr">
            <a:normAutofit/>
          </a:bodyPr>
          <a:lstStyle/>
          <a:p>
            <a:r>
              <a:rPr lang="en-US" sz="5400" b="1" dirty="0">
                <a:solidFill>
                  <a:srgbClr val="FFFFFF"/>
                </a:solidFill>
              </a:rPr>
              <a:t>II. ASPECTOS PROCESALES IMPORTANTES </a:t>
            </a:r>
          </a:p>
        </p:txBody>
      </p:sp>
      <p:sp>
        <p:nvSpPr>
          <p:cNvPr id="7" name="Subtítulo 6">
            <a:extLst>
              <a:ext uri="{FF2B5EF4-FFF2-40B4-BE49-F238E27FC236}">
                <a16:creationId xmlns:a16="http://schemas.microsoft.com/office/drawing/2014/main" id="{75F59AD1-56D3-46B5-9D04-FE4716D4F3F5}"/>
              </a:ext>
            </a:extLst>
          </p:cNvPr>
          <p:cNvSpPr>
            <a:spLocks noGrp="1"/>
          </p:cNvSpPr>
          <p:nvPr>
            <p:ph type="body" idx="1"/>
          </p:nvPr>
        </p:nvSpPr>
        <p:spPr>
          <a:xfrm>
            <a:off x="7712032" y="804334"/>
            <a:ext cx="3675634" cy="5249332"/>
          </a:xfrm>
        </p:spPr>
        <p:txBody>
          <a:bodyPr vert="horz" lIns="91440" tIns="45720" rIns="91440" bIns="45720" rtlCol="0" anchor="ctr">
            <a:normAutofit/>
          </a:bodyPr>
          <a:lstStyle/>
          <a:p>
            <a:r>
              <a:rPr lang="en-US" sz="1800" b="1">
                <a:solidFill>
                  <a:srgbClr val="FFFFFF"/>
                </a:solidFill>
              </a:rPr>
              <a:t>RESPECTO DEL ROBO AGRAVADO</a:t>
            </a:r>
            <a:endParaRPr lang="en-US" sz="1800">
              <a:solidFill>
                <a:srgbClr val="FFFFFF"/>
              </a:solidFill>
            </a:endParaRPr>
          </a:p>
        </p:txBody>
      </p:sp>
    </p:spTree>
    <p:extLst>
      <p:ext uri="{BB962C8B-B14F-4D97-AF65-F5344CB8AC3E}">
        <p14:creationId xmlns:p14="http://schemas.microsoft.com/office/powerpoint/2010/main" val="74641153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96EBCC-4ABC-466E-AEF1-8584351EDA0F}"/>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2.1. Excepción de improcedencia de acción</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3EAEDB8D-9114-4969-ABE4-E8BA06FF3D17}"/>
              </a:ext>
            </a:extLst>
          </p:cNvPr>
          <p:cNvSpPr>
            <a:spLocks noGrp="1"/>
          </p:cNvSpPr>
          <p:nvPr>
            <p:ph idx="1"/>
          </p:nvPr>
        </p:nvSpPr>
        <p:spPr/>
        <p:txBody>
          <a:bodyPr>
            <a:normAutofit fontScale="70000" lnSpcReduction="20000"/>
          </a:bodyPr>
          <a:lstStyle/>
          <a:p>
            <a:endParaRPr lang="es-ES" dirty="0"/>
          </a:p>
          <a:p>
            <a:r>
              <a:rPr lang="es-ES" dirty="0"/>
              <a:t>La </a:t>
            </a:r>
            <a:r>
              <a:rPr lang="es-ES" b="1" dirty="0">
                <a:solidFill>
                  <a:srgbClr val="FF0000"/>
                </a:solidFill>
              </a:rPr>
              <a:t>Casación 407-2015 – Tacna</a:t>
            </a:r>
            <a:r>
              <a:rPr lang="es-ES" dirty="0"/>
              <a:t>, establece que </a:t>
            </a:r>
            <a:r>
              <a:rPr lang="es-MX" i="1" dirty="0"/>
              <a:t>i) Para deducir una excepción de improcedencia de acción se debe partir de los hechos </a:t>
            </a:r>
            <a:r>
              <a:rPr lang="es-MX" b="1" i="1" u="sng" dirty="0">
                <a:solidFill>
                  <a:srgbClr val="FF0000"/>
                </a:solidFill>
                <a:effectLst>
                  <a:outerShdw blurRad="38100" dist="38100" dir="2700000" algn="tl">
                    <a:srgbClr val="000000">
                      <a:alpha val="43137"/>
                    </a:srgbClr>
                  </a:outerShdw>
                </a:effectLst>
              </a:rPr>
              <a:t>descritos</a:t>
            </a:r>
            <a:r>
              <a:rPr lang="es-MX" i="1" dirty="0"/>
              <a:t> (LA HIPÓTESIS ESCRITA) por el Fiscal y el Juez para evaluar dicha excepción solo debe tener en cuenta los hechos incorporados por el fiscal en el acto de imputación pertinente (FORMALIZACION O ACUSACION). La excepción de improcedencia de acción se concreta en el juicio de subsunción normativa </a:t>
            </a:r>
            <a:r>
              <a:rPr lang="es-MX" b="1" i="1" u="sng" dirty="0">
                <a:solidFill>
                  <a:srgbClr val="FF0000"/>
                </a:solidFill>
                <a:effectLst>
                  <a:outerShdw blurRad="38100" dist="38100" dir="2700000" algn="tl">
                    <a:srgbClr val="000000">
                      <a:alpha val="43137"/>
                    </a:srgbClr>
                  </a:outerShdw>
                </a:effectLst>
              </a:rPr>
              <a:t>del hecho atribuido (HIPOTESIS ESCRITA) a un injusto penal</a:t>
            </a:r>
            <a:r>
              <a:rPr lang="es-MX" i="1" dirty="0"/>
              <a:t> o punibilidad. </a:t>
            </a:r>
            <a:r>
              <a:rPr lang="es-MX" i="1" dirty="0" err="1"/>
              <a:t>ii</a:t>
            </a:r>
            <a:r>
              <a:rPr lang="es-MX" i="1" dirty="0"/>
              <a:t>) El juicio procesal de la responsabilidad penal, no corresponde ser examinados en una excepción de improcedencia de acción. (lo entre paréntesis y resaltado es nuestro)</a:t>
            </a:r>
          </a:p>
          <a:p>
            <a:r>
              <a:rPr lang="es-MX" dirty="0"/>
              <a:t>La </a:t>
            </a:r>
            <a:r>
              <a:rPr lang="es-MX" b="1" dirty="0">
                <a:solidFill>
                  <a:srgbClr val="FF0000"/>
                </a:solidFill>
              </a:rPr>
              <a:t>Casación 10-2018-CUSCO </a:t>
            </a:r>
            <a:r>
              <a:rPr lang="es-MX" dirty="0"/>
              <a:t>establece que:  </a:t>
            </a:r>
            <a:r>
              <a:rPr lang="es-MX" b="1" i="1" dirty="0">
                <a:solidFill>
                  <a:srgbClr val="FF0000"/>
                </a:solidFill>
                <a:effectLst>
                  <a:outerShdw blurRad="38100" dist="38100" dir="2700000" algn="tl">
                    <a:srgbClr val="000000">
                      <a:alpha val="43137"/>
                    </a:srgbClr>
                  </a:outerShdw>
                </a:effectLst>
              </a:rPr>
              <a:t>i) </a:t>
            </a:r>
            <a:r>
              <a:rPr lang="es-MX" i="1" dirty="0"/>
              <a:t>La evaluación de la excepción de improcedencia debe ser estrictamente jurídica y vinculada a los hechos que propuso el representante del Ministerio Público tanto en su disposición de formalización y continuación de la investigación preparatoria como en su requerimiento de acusación. </a:t>
            </a:r>
            <a:r>
              <a:rPr lang="es-MX" b="1" i="1" dirty="0" err="1">
                <a:solidFill>
                  <a:srgbClr val="FF0000"/>
                </a:solidFill>
                <a:effectLst>
                  <a:outerShdw blurRad="38100" dist="38100" dir="2700000" algn="tl">
                    <a:srgbClr val="000000">
                      <a:alpha val="43137"/>
                    </a:srgbClr>
                  </a:outerShdw>
                </a:effectLst>
              </a:rPr>
              <a:t>ii</a:t>
            </a:r>
            <a:r>
              <a:rPr lang="es-MX" b="1" i="1" dirty="0">
                <a:solidFill>
                  <a:srgbClr val="FF0000"/>
                </a:solidFill>
                <a:effectLst>
                  <a:outerShdw blurRad="38100" dist="38100" dir="2700000" algn="tl">
                    <a:srgbClr val="000000">
                      <a:alpha val="43137"/>
                    </a:srgbClr>
                  </a:outerShdw>
                </a:effectLst>
              </a:rPr>
              <a:t>) </a:t>
            </a:r>
            <a:r>
              <a:rPr lang="es-MX" i="1" dirty="0"/>
              <a:t>La configuración del tipo subjetivo exige al representante del Ministerio Público la actuación de medios probatorios suficientes. </a:t>
            </a:r>
            <a:r>
              <a:rPr lang="es-MX" b="1" i="1" dirty="0" err="1">
                <a:solidFill>
                  <a:srgbClr val="FF0000"/>
                </a:solidFill>
                <a:effectLst>
                  <a:outerShdw blurRad="38100" dist="38100" dir="2700000" algn="tl">
                    <a:srgbClr val="000000">
                      <a:alpha val="43137"/>
                    </a:srgbClr>
                  </a:outerShdw>
                </a:effectLst>
              </a:rPr>
              <a:t>iii</a:t>
            </a:r>
            <a:r>
              <a:rPr lang="es-MX" b="1" i="1" dirty="0">
                <a:solidFill>
                  <a:srgbClr val="FF0000"/>
                </a:solidFill>
                <a:effectLst>
                  <a:outerShdw blurRad="38100" dist="38100" dir="2700000" algn="tl">
                    <a:srgbClr val="000000">
                      <a:alpha val="43137"/>
                    </a:srgbClr>
                  </a:outerShdw>
                </a:effectLst>
              </a:rPr>
              <a:t>) </a:t>
            </a:r>
            <a:r>
              <a:rPr lang="es-MX" i="1" dirty="0"/>
              <a:t>La etapa intermedia no es el momento procesal oportuno para desestimar el tipo subjetivo.</a:t>
            </a:r>
          </a:p>
          <a:p>
            <a:r>
              <a:rPr lang="es-MX" dirty="0"/>
              <a:t>La </a:t>
            </a:r>
            <a:r>
              <a:rPr lang="es-MX" b="1" dirty="0">
                <a:solidFill>
                  <a:srgbClr val="FF0000"/>
                </a:solidFill>
              </a:rPr>
              <a:t>CASACIÓN </a:t>
            </a:r>
            <a:r>
              <a:rPr lang="es-MX" b="1" dirty="0" err="1">
                <a:solidFill>
                  <a:srgbClr val="FF0000"/>
                </a:solidFill>
              </a:rPr>
              <a:t>N.°</a:t>
            </a:r>
            <a:r>
              <a:rPr lang="es-MX" b="1" dirty="0">
                <a:solidFill>
                  <a:srgbClr val="FF0000"/>
                </a:solidFill>
              </a:rPr>
              <a:t> 702-2017-UCAYALI </a:t>
            </a:r>
            <a:r>
              <a:rPr lang="es-MX" dirty="0"/>
              <a:t>establece que: </a:t>
            </a:r>
            <a:r>
              <a:rPr lang="es-MX" i="1" dirty="0"/>
              <a:t>No puede estimarse fundada una excepción de improcedencia de acción sobre la base de alegaciones de irresponsabilidad penal expresadas a partir de la actividad probatoria o investigativa comprendida en los actuados, toda vez que con ello se hace referencia a un problema vinculado al aspecto probatorio de los hechos matera de incriminación y no a la imputación en sí misma, consignada en la disposición fiscal de formalización de investigación preparatoria o en la acusación. </a:t>
            </a:r>
            <a:endParaRPr lang="es-ES" i="1" dirty="0"/>
          </a:p>
        </p:txBody>
      </p:sp>
    </p:spTree>
    <p:extLst>
      <p:ext uri="{BB962C8B-B14F-4D97-AF65-F5344CB8AC3E}">
        <p14:creationId xmlns:p14="http://schemas.microsoft.com/office/powerpoint/2010/main" val="502273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5AEAEF-A722-4FEC-AF6E-82D1050E8EFF}"/>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2.2. El sobreseimiento:</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8C05D77-804C-4B76-887C-E640CB728D6E}"/>
              </a:ext>
            </a:extLst>
          </p:cNvPr>
          <p:cNvSpPr>
            <a:spLocks noGrp="1"/>
          </p:cNvSpPr>
          <p:nvPr>
            <p:ph idx="1"/>
          </p:nvPr>
        </p:nvSpPr>
        <p:spPr/>
        <p:txBody>
          <a:bodyPr>
            <a:normAutofit fontScale="85000" lnSpcReduction="20000"/>
          </a:bodyPr>
          <a:lstStyle/>
          <a:p>
            <a:r>
              <a:rPr lang="es-MX" dirty="0"/>
              <a:t>Las causales son </a:t>
            </a:r>
            <a:r>
              <a:rPr lang="es-MX" b="1" u="sng" dirty="0">
                <a:effectLst>
                  <a:outerShdw blurRad="38100" dist="38100" dir="2700000" algn="tl">
                    <a:srgbClr val="000000">
                      <a:alpha val="43137"/>
                    </a:srgbClr>
                  </a:outerShdw>
                </a:effectLst>
              </a:rPr>
              <a:t>excluyentes entre sí, no se pueden invocar simultáneamente, para invocar una causal necesariamente se deben admitir que se han probado las anteriores, salvo al ultima.</a:t>
            </a:r>
            <a:endParaRPr lang="es-MX" dirty="0"/>
          </a:p>
          <a:p>
            <a:r>
              <a:rPr lang="es-MX" dirty="0"/>
              <a:t>1) Se probó que el hecho no se ha producido, </a:t>
            </a:r>
            <a:r>
              <a:rPr lang="es-MX" dirty="0">
                <a:highlight>
                  <a:srgbClr val="FFFF00"/>
                </a:highlight>
              </a:rPr>
              <a:t>o</a:t>
            </a:r>
          </a:p>
          <a:p>
            <a:r>
              <a:rPr lang="es-MX" dirty="0"/>
              <a:t>2) Se probó que el hecho no puede atribuirse al imputado</a:t>
            </a:r>
          </a:p>
          <a:p>
            <a:r>
              <a:rPr lang="es-MX" dirty="0"/>
              <a:t>3) Se probó que el hecho no es típico</a:t>
            </a:r>
          </a:p>
          <a:p>
            <a:r>
              <a:rPr lang="es-MX" dirty="0"/>
              <a:t>4) Se probó que concurre una causa de justificación</a:t>
            </a:r>
          </a:p>
          <a:p>
            <a:r>
              <a:rPr lang="es-MX" dirty="0"/>
              <a:t>5) Se probó que concurre una causa de inculpabilidad</a:t>
            </a:r>
          </a:p>
          <a:p>
            <a:r>
              <a:rPr lang="es-MX" dirty="0"/>
              <a:t>6) Se probó que concurre una causa de no punibilidad (excusa absolutoria)</a:t>
            </a:r>
          </a:p>
          <a:p>
            <a:r>
              <a:rPr lang="es-MX" dirty="0"/>
              <a:t>7) Se probó la acción penal se ha extinguido.</a:t>
            </a:r>
          </a:p>
          <a:p>
            <a:r>
              <a:rPr lang="es-MX" dirty="0"/>
              <a:t>8) </a:t>
            </a:r>
            <a:r>
              <a:rPr lang="es-MX" b="1" i="1" u="sng" dirty="0">
                <a:effectLst>
                  <a:outerShdw blurRad="38100" dist="38100" dir="2700000" algn="tl">
                    <a:srgbClr val="000000">
                      <a:alpha val="43137"/>
                    </a:srgbClr>
                  </a:outerShdw>
                </a:effectLst>
              </a:rPr>
              <a:t>NO</a:t>
            </a:r>
            <a:r>
              <a:rPr lang="es-MX" dirty="0"/>
              <a:t> se probó (no hay elementos de convicción) de la comisión del hecho o de la vinculación y no hay forma de incorporar otras pruebas incriminatorias.</a:t>
            </a:r>
          </a:p>
          <a:p>
            <a:r>
              <a:rPr lang="es-MX" sz="1200" dirty="0"/>
              <a:t>Para profundizar sobre el sobreseimiento leer el artículo muy interesante e ilustrativo del autor Miguel </a:t>
            </a:r>
            <a:r>
              <a:rPr lang="es-MX" sz="1200" dirty="0" err="1"/>
              <a:t>Angel</a:t>
            </a:r>
            <a:r>
              <a:rPr lang="es-MX" sz="1200" dirty="0"/>
              <a:t> </a:t>
            </a:r>
            <a:r>
              <a:rPr lang="es-MX" sz="1200" dirty="0" err="1"/>
              <a:t>Vasquez</a:t>
            </a:r>
            <a:r>
              <a:rPr lang="es-MX" sz="1200" dirty="0"/>
              <a:t> </a:t>
            </a:r>
            <a:r>
              <a:rPr lang="es-MX" sz="1200" dirty="0" err="1"/>
              <a:t>Rodriguez</a:t>
            </a:r>
            <a:r>
              <a:rPr lang="es-MX" sz="1200" dirty="0"/>
              <a:t> ubicado en  </a:t>
            </a:r>
            <a:r>
              <a:rPr lang="es-MX" sz="1200" dirty="0">
                <a:hlinkClick r:id="rId2"/>
              </a:rPr>
              <a:t>https://detorquemada.wordpress.com/2012/01/27/causales-de-sobreseimiento/</a:t>
            </a:r>
            <a:endParaRPr lang="es-MX" sz="1200" dirty="0"/>
          </a:p>
          <a:p>
            <a:pPr marL="0" indent="0">
              <a:buNone/>
            </a:pPr>
            <a:endParaRPr lang="es-MX" dirty="0"/>
          </a:p>
          <a:p>
            <a:endParaRPr lang="es-MX" dirty="0"/>
          </a:p>
          <a:p>
            <a:endParaRPr lang="es-MX" dirty="0"/>
          </a:p>
          <a:p>
            <a:endParaRPr lang="es-PE" dirty="0"/>
          </a:p>
        </p:txBody>
      </p:sp>
    </p:spTree>
    <p:extLst>
      <p:ext uri="{BB962C8B-B14F-4D97-AF65-F5344CB8AC3E}">
        <p14:creationId xmlns:p14="http://schemas.microsoft.com/office/powerpoint/2010/main" val="4197997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61ED0A-34EE-4A8B-A2D0-00E27551E4E0}"/>
              </a:ext>
            </a:extLst>
          </p:cNvPr>
          <p:cNvSpPr>
            <a:spLocks noGrp="1"/>
          </p:cNvSpPr>
          <p:nvPr>
            <p:ph type="title"/>
          </p:nvPr>
        </p:nvSpPr>
        <p:spPr/>
        <p:txBody>
          <a:bodyPr/>
          <a:lstStyle/>
          <a:p>
            <a:pPr algn="ctr"/>
            <a:r>
              <a:rPr lang="es-MX" b="1" i="1" dirty="0">
                <a:effectLst>
                  <a:outerShdw blurRad="38100" dist="38100" dir="2700000" algn="tl">
                    <a:srgbClr val="000000">
                      <a:alpha val="43137"/>
                    </a:srgbClr>
                  </a:outerShdw>
                </a:effectLst>
              </a:rPr>
              <a:t>2.3. Diferencia de la excepción de I.A. con el sobreseimiento por atipicidad </a:t>
            </a:r>
            <a:endParaRPr lang="es-PE" b="1" i="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B791E1B2-1861-4515-A9FD-67D5FCC5BDB4}"/>
              </a:ext>
            </a:extLst>
          </p:cNvPr>
          <p:cNvSpPr>
            <a:spLocks noGrp="1"/>
          </p:cNvSpPr>
          <p:nvPr>
            <p:ph idx="1"/>
          </p:nvPr>
        </p:nvSpPr>
        <p:spPr/>
        <p:txBody>
          <a:bodyPr>
            <a:normAutofit fontScale="85000" lnSpcReduction="20000"/>
          </a:bodyPr>
          <a:lstStyle/>
          <a:p>
            <a:r>
              <a:rPr lang="es-MX" dirty="0"/>
              <a:t>El primero esta regulado en el articulo 6.1.b del CPP.</a:t>
            </a:r>
          </a:p>
          <a:p>
            <a:r>
              <a:rPr lang="es-MX" dirty="0"/>
              <a:t>El segundo en el art. 344.2.b.</a:t>
            </a:r>
          </a:p>
          <a:p>
            <a:r>
              <a:rPr lang="es-MX" dirty="0"/>
              <a:t>La diferencia sustantiva fundamental entre ambos es que en el primero solo se cuestiona que </a:t>
            </a:r>
            <a:r>
              <a:rPr lang="es-MX" b="1" dirty="0"/>
              <a:t>la narración</a:t>
            </a:r>
            <a:r>
              <a:rPr lang="es-MX" dirty="0"/>
              <a:t> de la hipótesis de la formalización no se subsume en algún tipo penal, SIN VERIFICACION DE ELEMENTOS DE CONVICCIÓN. En cambio en el sobreseimiento por atipicidad se concluye la atipicidad porque los elementos de convicción recabados evidencian que no hay un elemento del delito en cuestión.</a:t>
            </a:r>
          </a:p>
          <a:p>
            <a:r>
              <a:rPr lang="es-MX" dirty="0"/>
              <a:t>Por ejemplo, se atribuyó bigamia, pero en la investigación se obtuvo la resolución judicial de divorcio del 1er matrimonio antes del segundo matrimonio, aquí se evaluó la resolución como elemento de convicción; esto amerita el sobreseimiento por atipicidad, porque falta el elemento constitutivo “primer matrimonio vigente”, eso evidencia el elemento de convicción. Pero la hipótesis escrita del Fiscal , en la </a:t>
            </a:r>
            <a:r>
              <a:rPr lang="es-MX" dirty="0" err="1"/>
              <a:t>formalizacion</a:t>
            </a:r>
            <a:r>
              <a:rPr lang="es-MX" dirty="0"/>
              <a:t>, en el sentido que hubo bigamia no podrá ser materia de excepción.   </a:t>
            </a:r>
          </a:p>
          <a:p>
            <a:r>
              <a:rPr lang="es-MX" dirty="0"/>
              <a:t>Para robo agravado</a:t>
            </a:r>
            <a:r>
              <a:rPr lang="es-MX" dirty="0">
                <a:solidFill>
                  <a:srgbClr val="002060"/>
                </a:solidFill>
              </a:rPr>
              <a:t>: A es deudor de B, A un quiere pagar su deuda a B (pese a sus reiteradas exigencias escritos) y le dice que se queje donde sea (grabado en audio), un día B aborda a </a:t>
            </a:r>
            <a:r>
              <a:rPr lang="es-MX" dirty="0" err="1">
                <a:solidFill>
                  <a:srgbClr val="002060"/>
                </a:solidFill>
              </a:rPr>
              <a:t>A</a:t>
            </a:r>
            <a:r>
              <a:rPr lang="es-MX" dirty="0">
                <a:solidFill>
                  <a:srgbClr val="002060"/>
                </a:solidFill>
              </a:rPr>
              <a:t> amenazándole con un revolver y le quita las llaves del auto y el auto mismo y se va con el.     </a:t>
            </a:r>
            <a:endParaRPr lang="es-PE" dirty="0">
              <a:solidFill>
                <a:srgbClr val="002060"/>
              </a:solidFill>
            </a:endParaRPr>
          </a:p>
        </p:txBody>
      </p:sp>
    </p:spTree>
    <p:extLst>
      <p:ext uri="{BB962C8B-B14F-4D97-AF65-F5344CB8AC3E}">
        <p14:creationId xmlns:p14="http://schemas.microsoft.com/office/powerpoint/2010/main" val="3179385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9833F1-0677-48E4-B1F8-511E772B93C6}"/>
              </a:ext>
            </a:extLst>
          </p:cNvPr>
          <p:cNvSpPr>
            <a:spLocks noGrp="1"/>
          </p:cNvSpPr>
          <p:nvPr>
            <p:ph type="title"/>
          </p:nvPr>
        </p:nvSpPr>
        <p:spPr/>
        <p:txBody>
          <a:bodyPr>
            <a:normAutofit fontScale="90000"/>
          </a:bodyPr>
          <a:lstStyle/>
          <a:p>
            <a:pPr algn="ctr"/>
            <a:r>
              <a:rPr lang="es-MX" b="1" i="1" dirty="0">
                <a:effectLst>
                  <a:outerShdw blurRad="38100" dist="38100" dir="2700000" algn="tl">
                    <a:srgbClr val="000000">
                      <a:alpha val="43137"/>
                    </a:srgbClr>
                  </a:outerShdw>
                </a:effectLst>
              </a:rPr>
              <a:t>2.4.- La acusación –</a:t>
            </a:r>
            <a:br>
              <a:rPr lang="es-MX" b="1" i="1" dirty="0">
                <a:effectLst>
                  <a:outerShdw blurRad="38100" dist="38100" dir="2700000" algn="tl">
                    <a:srgbClr val="000000">
                      <a:alpha val="43137"/>
                    </a:srgbClr>
                  </a:outerShdw>
                </a:effectLst>
              </a:rPr>
            </a:br>
            <a:r>
              <a:rPr lang="es-MX" b="1" i="1" dirty="0">
                <a:effectLst>
                  <a:outerShdw blurRad="38100" dist="38100" dir="2700000" algn="tl">
                    <a:srgbClr val="000000">
                      <a:alpha val="43137"/>
                    </a:srgbClr>
                  </a:outerShdw>
                </a:effectLst>
              </a:rPr>
              <a:t>Requisitos formales relevantes</a:t>
            </a:r>
            <a:br>
              <a:rPr lang="es-MX" b="1" i="1" dirty="0">
                <a:effectLst>
                  <a:outerShdw blurRad="38100" dist="38100" dir="2700000" algn="tl">
                    <a:srgbClr val="000000">
                      <a:alpha val="43137"/>
                    </a:srgbClr>
                  </a:outerShdw>
                </a:effectLst>
              </a:rPr>
            </a:br>
            <a:endParaRPr lang="es-PE" b="1" i="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FB1ADB25-2672-4F09-A994-67CAF333255F}"/>
              </a:ext>
            </a:extLst>
          </p:cNvPr>
          <p:cNvSpPr>
            <a:spLocks noGrp="1"/>
          </p:cNvSpPr>
          <p:nvPr>
            <p:ph idx="1"/>
          </p:nvPr>
        </p:nvSpPr>
        <p:spPr/>
        <p:txBody>
          <a:bodyPr>
            <a:normAutofit fontScale="92500" lnSpcReduction="20000"/>
          </a:bodyPr>
          <a:lstStyle/>
          <a:p>
            <a:r>
              <a:rPr lang="es-MX" b="1" dirty="0"/>
              <a:t>CONTROL FORMAL (349 </a:t>
            </a:r>
            <a:r>
              <a:rPr lang="es-MX" b="1" dirty="0" err="1"/>
              <a:t>cpp</a:t>
            </a:r>
            <a:r>
              <a:rPr lang="es-MX" b="1" dirty="0"/>
              <a:t>).</a:t>
            </a:r>
          </a:p>
          <a:p>
            <a:r>
              <a:rPr lang="es-MX" b="1" dirty="0"/>
              <a:t>Importante es la relación clara y precisa del hecho (349.1.b) </a:t>
            </a:r>
            <a:r>
              <a:rPr lang="es-MX" dirty="0"/>
              <a:t>nótese que aquí solo debe revisarse que se haya narrado </a:t>
            </a:r>
            <a:r>
              <a:rPr lang="es-MX" b="1" dirty="0"/>
              <a:t>un hecho</a:t>
            </a:r>
            <a:r>
              <a:rPr lang="es-MX" dirty="0"/>
              <a:t> atribuido al imputado, </a:t>
            </a:r>
            <a:r>
              <a:rPr lang="es-MX" dirty="0">
                <a:solidFill>
                  <a:srgbClr val="FF0000"/>
                </a:solidFill>
              </a:rPr>
              <a:t>no se revisa aún si ese hecho narrado es típico o no, eso es parte del control sustancial</a:t>
            </a:r>
            <a:r>
              <a:rPr lang="es-MX" dirty="0"/>
              <a:t>. La observación en este extremo procede si la narración del hecho es ambigua y demasiado genérica, es decir si no contiene circunstancias precedentes, concomitantes o posteriores.</a:t>
            </a:r>
          </a:p>
          <a:p>
            <a:r>
              <a:rPr lang="es-MX" b="1" dirty="0"/>
              <a:t>Los elementos de convicción que fundamenten el requerimiento acusatorio (349.1.c) </a:t>
            </a:r>
            <a:r>
              <a:rPr lang="es-MX" dirty="0"/>
              <a:t>son los que apoyan la hipótesis del Ministerio Publico, la </a:t>
            </a:r>
            <a:r>
              <a:rPr lang="es-MX" dirty="0">
                <a:solidFill>
                  <a:srgbClr val="FF0000"/>
                </a:solidFill>
              </a:rPr>
              <a:t>objetividad</a:t>
            </a:r>
            <a:r>
              <a:rPr lang="es-MX" dirty="0"/>
              <a:t> es de la investigación, esta se pierde cuando se asume un criterio, como de acusar y por tanto los elementos de convicción se eligen en función de aquella decisión; porque no se puede sustentar dos hipótesis contradictorias al mismo tiempo.</a:t>
            </a:r>
          </a:p>
          <a:p>
            <a:r>
              <a:rPr lang="es-MX" b="1" dirty="0">
                <a:solidFill>
                  <a:schemeClr val="tx1"/>
                </a:solidFill>
              </a:rPr>
              <a:t>La participación que se atribuya al imputado 349.1.d:</a:t>
            </a:r>
            <a:r>
              <a:rPr lang="es-MX" dirty="0">
                <a:solidFill>
                  <a:schemeClr val="tx1"/>
                </a:solidFill>
              </a:rPr>
              <a:t> sobre este punto es importante </a:t>
            </a:r>
            <a:endParaRPr lang="es-PE" dirty="0">
              <a:solidFill>
                <a:schemeClr val="tx1"/>
              </a:solidFill>
            </a:endParaRPr>
          </a:p>
        </p:txBody>
      </p:sp>
    </p:spTree>
    <p:extLst>
      <p:ext uri="{BB962C8B-B14F-4D97-AF65-F5344CB8AC3E}">
        <p14:creationId xmlns:p14="http://schemas.microsoft.com/office/powerpoint/2010/main" val="2036966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65A0A2-1898-48E1-A79A-CA359400E3E8}"/>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ROBO AGRAVADO - GRADO DE PARTICIPACION</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4DD678F9-6EBD-43A3-88E0-F707C88A1BF2}"/>
              </a:ext>
            </a:extLst>
          </p:cNvPr>
          <p:cNvSpPr>
            <a:spLocks noGrp="1"/>
          </p:cNvSpPr>
          <p:nvPr>
            <p:ph idx="1"/>
          </p:nvPr>
        </p:nvSpPr>
        <p:spPr/>
        <p:txBody>
          <a:bodyPr>
            <a:normAutofit fontScale="70000" lnSpcReduction="20000"/>
          </a:bodyPr>
          <a:lstStyle/>
          <a:p>
            <a:r>
              <a:rPr lang="es-MX" dirty="0"/>
              <a:t>El </a:t>
            </a:r>
            <a:r>
              <a:rPr lang="es-MX" b="1" dirty="0">
                <a:solidFill>
                  <a:srgbClr val="FF0000"/>
                </a:solidFill>
              </a:rPr>
              <a:t>R.N. 3048-2012, La Libertad</a:t>
            </a:r>
            <a:r>
              <a:rPr lang="es-MX" dirty="0"/>
              <a:t>: Señala que: (…) </a:t>
            </a:r>
            <a:r>
              <a:rPr lang="es-MX" i="1" dirty="0"/>
              <a:t>Si bien el abogado defensor al aceptar la conformidad de su patrocinado (…) refirió que “… han sido tres procesados y no se sabe con certeza quién fue el autor…”, tal alegación no es relevante para anular la conformidad procesal porque aún cuando fuera así </a:t>
            </a:r>
            <a:r>
              <a:rPr lang="es-MX" b="1" i="1" u="sng" dirty="0"/>
              <a:t>en la coautoría no se requiere que uno de los coautores realice todas y cada una de las acciones típicas específicas, esto es, dispare y mate o hiera a la víctima, basta el dominio funcional del hecho, su aporte personal al resultado típico y estar en el entendimiento común de perpetrar el delito</a:t>
            </a:r>
            <a:r>
              <a:rPr lang="es-MX" i="1" dirty="0"/>
              <a:t>, que fue lo que ha ocurrido en el caso de autos, a tenor de la acusación fiscal.</a:t>
            </a:r>
          </a:p>
          <a:p>
            <a:r>
              <a:rPr lang="es-MX" b="1" dirty="0"/>
              <a:t>R.N. </a:t>
            </a:r>
            <a:r>
              <a:rPr lang="es-MX" b="1" dirty="0">
                <a:solidFill>
                  <a:srgbClr val="FF0000"/>
                </a:solidFill>
              </a:rPr>
              <a:t>303-2018, La Libertad</a:t>
            </a:r>
            <a:r>
              <a:rPr lang="es-MX" b="1" dirty="0"/>
              <a:t>:</a:t>
            </a:r>
            <a:r>
              <a:rPr lang="es-MX" dirty="0"/>
              <a:t> Señala que: La defensa “</a:t>
            </a:r>
            <a:r>
              <a:rPr lang="es-MX" i="1" dirty="0"/>
              <a:t>Alegó que no se tuvo en cuenta que las agraviadas expresaron que no se actuó con violencia contra ellas ni les arrebató sus pertenencias –él no tenía consigo los bienes de las agraviadas–; </a:t>
            </a:r>
            <a:r>
              <a:rPr lang="es-MX" i="1" u="sng" dirty="0"/>
              <a:t>que se le calificó de coautor pese a que </a:t>
            </a:r>
            <a:r>
              <a:rPr lang="es-MX" i="1" u="sng" dirty="0">
                <a:solidFill>
                  <a:srgbClr val="FF0000"/>
                </a:solidFill>
              </a:rPr>
              <a:t>solo conducía la mototaxi </a:t>
            </a:r>
            <a:r>
              <a:rPr lang="es-MX" i="1" u="sng" dirty="0"/>
              <a:t>y no tenía el </a:t>
            </a:r>
            <a:r>
              <a:rPr lang="es-MX" i="1" u="sng" dirty="0" err="1"/>
              <a:t>co-dominio</a:t>
            </a:r>
            <a:r>
              <a:rPr lang="es-MX" i="1" u="sng" dirty="0"/>
              <a:t> funcional del hecho</a:t>
            </a:r>
            <a:r>
              <a:rPr lang="es-MX" i="1" dirty="0"/>
              <a:t>; que su coimputado García Panaifo fue el autor de los robos, quien fue de la idea de robar;” (…) </a:t>
            </a:r>
            <a:r>
              <a:rPr lang="es-MX" i="1" dirty="0">
                <a:effectLst>
                  <a:outerShdw blurRad="38100" dist="38100" dir="2700000" algn="tl">
                    <a:srgbClr val="000000">
                      <a:alpha val="43137"/>
                    </a:srgbClr>
                  </a:outerShdw>
                </a:effectLst>
              </a:rPr>
              <a:t>Él (sentenciado) fue de la idea de robar, conducía el </a:t>
            </a:r>
            <a:r>
              <a:rPr lang="es-MX" i="1" dirty="0" err="1">
                <a:effectLst>
                  <a:outerShdw blurRad="38100" dist="38100" dir="2700000" algn="tl">
                    <a:srgbClr val="000000">
                      <a:alpha val="43137"/>
                    </a:srgbClr>
                  </a:outerShdw>
                </a:effectLst>
              </a:rPr>
              <a:t>motokar</a:t>
            </a:r>
            <a:r>
              <a:rPr lang="es-MX" i="1" dirty="0">
                <a:effectLst>
                  <a:outerShdw blurRad="38100" dist="38100" dir="2700000" algn="tl">
                    <a:srgbClr val="000000">
                      <a:alpha val="43137"/>
                    </a:srgbClr>
                  </a:outerShdw>
                </a:effectLst>
              </a:rPr>
              <a:t>, avistaba a las víctimas, se acercaba dónde estaban, esperaba que García Panaifo amenace y despoje sus bienes a las agraviadas y una vez que éste abordaba prestamente la </a:t>
            </a:r>
            <a:r>
              <a:rPr lang="es-MX" i="1" dirty="0" err="1">
                <a:effectLst>
                  <a:outerShdw blurRad="38100" dist="38100" dir="2700000" algn="tl">
                    <a:srgbClr val="000000">
                      <a:alpha val="43137"/>
                    </a:srgbClr>
                  </a:outerShdw>
                </a:effectLst>
              </a:rPr>
              <a:t>motokar</a:t>
            </a:r>
            <a:r>
              <a:rPr lang="es-MX" i="1" dirty="0">
                <a:effectLst>
                  <a:outerShdw blurRad="38100" dist="38100" dir="2700000" algn="tl">
                    <a:srgbClr val="000000">
                      <a:alpha val="43137"/>
                    </a:srgbClr>
                  </a:outerShdw>
                </a:effectLst>
              </a:rPr>
              <a:t> se daban a la fuga en dicho vehículo menor. (el sentenciado)Fijó y compartió el plan delictivo e intervino en su ejecución, acercó a García Panaifo a donde se encontraban las agraviadas, lo esperó y, tras el despojo patrimonial, huyó con él en la </a:t>
            </a:r>
            <a:r>
              <a:rPr lang="es-MX" i="1" dirty="0" err="1">
                <a:effectLst>
                  <a:outerShdw blurRad="38100" dist="38100" dir="2700000" algn="tl">
                    <a:srgbClr val="000000">
                      <a:alpha val="43137"/>
                    </a:srgbClr>
                  </a:outerShdw>
                </a:effectLst>
              </a:rPr>
              <a:t>motokar</a:t>
            </a:r>
            <a:r>
              <a:rPr lang="es-MX" i="1" dirty="0">
                <a:effectLst>
                  <a:outerShdw blurRad="38100" dist="38100" dir="2700000" algn="tl">
                    <a:srgbClr val="000000">
                      <a:alpha val="43137"/>
                    </a:srgbClr>
                  </a:outerShdw>
                </a:effectLst>
              </a:rPr>
              <a:t> que conducía. Estuvo presente en el proceso ejecutivo del delito. El contexto delictivo de su conducta es evidente y su nivel de aporte al mismo fue esencial. Es coautor. (LO entre paréntesis es nuestro)</a:t>
            </a:r>
          </a:p>
        </p:txBody>
      </p:sp>
    </p:spTree>
    <p:extLst>
      <p:ext uri="{BB962C8B-B14F-4D97-AF65-F5344CB8AC3E}">
        <p14:creationId xmlns:p14="http://schemas.microsoft.com/office/powerpoint/2010/main" val="3994767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760434-AB13-48FE-B8AB-CE482139C478}"/>
              </a:ext>
            </a:extLst>
          </p:cNvPr>
          <p:cNvSpPr>
            <a:spLocks noGrp="1"/>
          </p:cNvSpPr>
          <p:nvPr>
            <p:ph type="title"/>
          </p:nvPr>
        </p:nvSpPr>
        <p:spPr/>
        <p:txBody>
          <a:bodyPr>
            <a:normAutofit fontScale="90000"/>
          </a:bodyPr>
          <a:lstStyle/>
          <a:p>
            <a:pPr algn="ctr"/>
            <a:r>
              <a:rPr lang="es-MX" b="1" i="1" dirty="0">
                <a:effectLst>
                  <a:outerShdw blurRad="38100" dist="38100" dir="2700000" algn="tl">
                    <a:srgbClr val="000000">
                      <a:alpha val="43137"/>
                    </a:srgbClr>
                  </a:outerShdw>
                </a:effectLst>
              </a:rPr>
              <a:t>5.- la acusación II –</a:t>
            </a:r>
            <a:br>
              <a:rPr lang="es-MX" b="1" i="1" dirty="0">
                <a:effectLst>
                  <a:outerShdw blurRad="38100" dist="38100" dir="2700000" algn="tl">
                    <a:srgbClr val="000000">
                      <a:alpha val="43137"/>
                    </a:srgbClr>
                  </a:outerShdw>
                </a:effectLst>
              </a:rPr>
            </a:br>
            <a:r>
              <a:rPr lang="es-MX" b="1" i="1" dirty="0">
                <a:effectLst>
                  <a:outerShdw blurRad="38100" dist="38100" dir="2700000" algn="tl">
                    <a:srgbClr val="000000">
                      <a:alpha val="43137"/>
                    </a:srgbClr>
                  </a:outerShdw>
                </a:effectLst>
              </a:rPr>
              <a:t>Pena con sistema de los Tercios en robo agravado</a:t>
            </a:r>
            <a:endParaRPr lang="es-PE" b="1" i="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21FB4B8D-2B89-4904-AED2-20ECCEBB0D0B}"/>
              </a:ext>
            </a:extLst>
          </p:cNvPr>
          <p:cNvSpPr>
            <a:spLocks noGrp="1"/>
          </p:cNvSpPr>
          <p:nvPr>
            <p:ph idx="1"/>
          </p:nvPr>
        </p:nvSpPr>
        <p:spPr/>
        <p:txBody>
          <a:bodyPr>
            <a:normAutofit fontScale="85000" lnSpcReduction="10000"/>
          </a:bodyPr>
          <a:lstStyle/>
          <a:p>
            <a:r>
              <a:rPr lang="es-MX" dirty="0"/>
              <a:t>Otro requisito formal importante: </a:t>
            </a:r>
            <a:r>
              <a:rPr lang="es-MX" b="1" dirty="0"/>
              <a:t>La cuantía de la pena en el sistema de los tercios:</a:t>
            </a:r>
          </a:p>
          <a:p>
            <a:r>
              <a:rPr lang="es-MX" dirty="0"/>
              <a:t>1. En robo simple las operaciones aritméticas son: 8a-3a = 5a, 5ax12m = 60m, 60m/3 = 20 = 1a8m. Por tanto, por lo general, en Robo Simple (Ar. 188) los tercios son de: 5 años a 5 años y 8 meses, de este ultimo a 7 años y 4 meses y de este a 8 años.</a:t>
            </a:r>
            <a:r>
              <a:rPr lang="es-MX" b="1" dirty="0"/>
              <a:t> </a:t>
            </a:r>
          </a:p>
          <a:p>
            <a:r>
              <a:rPr lang="es-MX" b="1" dirty="0"/>
              <a:t>2. En robo agravado (1er párrafo 189): 20a-12a = 8a, 8ax12m = 96m, 96m/3 = 32m  (2años y 8 meses), por tanto los tercios son de  12 a 14 años y 8 meses, de este extremo a 17 años y 4 meses de este a 20 años.</a:t>
            </a:r>
          </a:p>
          <a:p>
            <a:r>
              <a:rPr lang="es-MX" dirty="0"/>
              <a:t>3. En robo agravado cualificado (2do párrafo 189): 30a-20a = 10a, 10ax12m = 120m, 120/3 = 40m (3 años y 4 meses), por tanto los tercios son de 20 a 23 años y 4 meses, de este a 26 años y 8 meses y de este a 30 años.</a:t>
            </a:r>
          </a:p>
          <a:p>
            <a:r>
              <a:rPr lang="es-MX" dirty="0">
                <a:solidFill>
                  <a:schemeClr val="accent5">
                    <a:lumMod val="75000"/>
                  </a:schemeClr>
                </a:solidFill>
              </a:rPr>
              <a:t>4. El tercio concreto se elige con las atenuantes o agravantes genéricas del artículo 46 del CP.</a:t>
            </a:r>
          </a:p>
          <a:p>
            <a:r>
              <a:rPr lang="es-MX" dirty="0">
                <a:solidFill>
                  <a:schemeClr val="accent5">
                    <a:lumMod val="75000"/>
                  </a:schemeClr>
                </a:solidFill>
              </a:rPr>
              <a:t>5. Una vez dentro del tercio pertinente, se utiliza el articulo 45 del Código Penal.</a:t>
            </a:r>
            <a:endParaRPr lang="es-PE" dirty="0">
              <a:solidFill>
                <a:schemeClr val="accent5">
                  <a:lumMod val="75000"/>
                </a:schemeClr>
              </a:solidFill>
            </a:endParaRPr>
          </a:p>
        </p:txBody>
      </p:sp>
    </p:spTree>
    <p:extLst>
      <p:ext uri="{BB962C8B-B14F-4D97-AF65-F5344CB8AC3E}">
        <p14:creationId xmlns:p14="http://schemas.microsoft.com/office/powerpoint/2010/main" val="1524302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FD41BC-6BE3-43B2-B2C0-54B17B8D6187}"/>
              </a:ext>
            </a:extLst>
          </p:cNvPr>
          <p:cNvSpPr>
            <a:spLocks noGrp="1"/>
          </p:cNvSpPr>
          <p:nvPr>
            <p:ph type="title"/>
          </p:nvPr>
        </p:nvSpPr>
        <p:spPr/>
        <p:txBody>
          <a:bodyPr>
            <a:normAutofit fontScale="90000"/>
          </a:bodyPr>
          <a:lstStyle/>
          <a:p>
            <a:pPr algn="ctr"/>
            <a:r>
              <a:rPr lang="es-ES" b="1" dirty="0">
                <a:effectLst>
                  <a:outerShdw blurRad="38100" dist="38100" dir="2700000" algn="tl">
                    <a:srgbClr val="000000">
                      <a:alpha val="43137"/>
                    </a:srgbClr>
                  </a:outerShdw>
                </a:effectLst>
              </a:rPr>
              <a:t>6. La acusación III –</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Pena solo con agravantes cualificadas (reincidencia y habitualidad)</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745E55ED-F3DD-4FD8-999F-E1C7A30AAD28}"/>
              </a:ext>
            </a:extLst>
          </p:cNvPr>
          <p:cNvSpPr>
            <a:spLocks noGrp="1"/>
          </p:cNvSpPr>
          <p:nvPr>
            <p:ph idx="1"/>
          </p:nvPr>
        </p:nvSpPr>
        <p:spPr/>
        <p:txBody>
          <a:bodyPr>
            <a:normAutofit fontScale="85000" lnSpcReduction="10000"/>
          </a:bodyPr>
          <a:lstStyle/>
          <a:p>
            <a:r>
              <a:rPr lang="es-ES" b="1" dirty="0">
                <a:solidFill>
                  <a:schemeClr val="accent5">
                    <a:lumMod val="75000"/>
                  </a:schemeClr>
                </a:solidFill>
                <a:effectLst>
                  <a:outerShdw blurRad="38100" dist="38100" dir="2700000" algn="tl">
                    <a:srgbClr val="000000">
                      <a:alpha val="43137"/>
                    </a:srgbClr>
                  </a:outerShdw>
                </a:effectLst>
              </a:rPr>
              <a:t>LA</a:t>
            </a:r>
            <a:r>
              <a:rPr lang="es-ES" dirty="0">
                <a:solidFill>
                  <a:schemeClr val="accent5">
                    <a:lumMod val="75000"/>
                  </a:schemeClr>
                </a:solidFill>
              </a:rPr>
              <a:t> </a:t>
            </a:r>
            <a:r>
              <a:rPr lang="es-ES" b="1" dirty="0">
                <a:solidFill>
                  <a:schemeClr val="accent5">
                    <a:lumMod val="75000"/>
                  </a:schemeClr>
                </a:solidFill>
                <a:effectLst>
                  <a:outerShdw blurRad="38100" dist="38100" dir="2700000" algn="tl">
                    <a:srgbClr val="000000">
                      <a:alpha val="43137"/>
                    </a:srgbClr>
                  </a:outerShdw>
                </a:effectLst>
              </a:rPr>
              <a:t>REINCIDENCIA</a:t>
            </a:r>
            <a:r>
              <a:rPr lang="es-ES" dirty="0"/>
              <a:t>: </a:t>
            </a:r>
          </a:p>
          <a:p>
            <a:r>
              <a:rPr lang="es-ES" dirty="0"/>
              <a:t>Dice la norma (2DO PARRAFO, 46-B CP): la reincidencia constituye circunstancia agravante cualificada, en cuyo caso el juez </a:t>
            </a:r>
            <a:r>
              <a:rPr lang="es-ES" b="1" dirty="0">
                <a:effectLst>
                  <a:outerShdw blurRad="38100" dist="38100" dir="2700000" algn="tl">
                    <a:srgbClr val="000000">
                      <a:alpha val="43137"/>
                    </a:srgbClr>
                  </a:outerShdw>
                </a:effectLst>
              </a:rPr>
              <a:t>aumenta la pena</a:t>
            </a:r>
            <a:r>
              <a:rPr lang="es-ES" dirty="0"/>
              <a:t> </a:t>
            </a:r>
            <a:r>
              <a:rPr lang="es-ES" dirty="0">
                <a:solidFill>
                  <a:srgbClr val="FF0000"/>
                </a:solidFill>
              </a:rPr>
              <a:t>hasta</a:t>
            </a:r>
            <a:r>
              <a:rPr lang="es-ES" dirty="0"/>
              <a:t> </a:t>
            </a:r>
            <a:r>
              <a:rPr lang="es-ES" dirty="0">
                <a:solidFill>
                  <a:srgbClr val="FF0000"/>
                </a:solidFill>
              </a:rPr>
              <a:t>en una mitad por encima del máximo legal</a:t>
            </a:r>
            <a:r>
              <a:rPr lang="es-ES" dirty="0"/>
              <a:t> fijado para el tipo penal. (3ER PARRAFO, 46-B CP): (En </a:t>
            </a:r>
            <a:r>
              <a:rPr lang="es-ES" dirty="0">
                <a:solidFill>
                  <a:srgbClr val="FF0000"/>
                </a:solidFill>
                <a:effectLst>
                  <a:outerShdw blurRad="38100" dist="38100" dir="2700000" algn="tl">
                    <a:srgbClr val="000000">
                      <a:alpha val="43137"/>
                    </a:srgbClr>
                  </a:outerShdw>
                </a:effectLst>
              </a:rPr>
              <a:t>robo agravado </a:t>
            </a:r>
            <a:r>
              <a:rPr lang="es-ES" dirty="0"/>
              <a:t>y otros (…) el juez </a:t>
            </a:r>
            <a:r>
              <a:rPr lang="es-ES" b="1" dirty="0">
                <a:solidFill>
                  <a:schemeClr val="tx1"/>
                </a:solidFill>
                <a:effectLst>
                  <a:outerShdw blurRad="38100" dist="38100" dir="2700000" algn="tl">
                    <a:srgbClr val="000000">
                      <a:alpha val="43137"/>
                    </a:srgbClr>
                  </a:outerShdw>
                </a:effectLst>
              </a:rPr>
              <a:t>aumenta la pena </a:t>
            </a:r>
            <a:r>
              <a:rPr lang="es-ES" dirty="0">
                <a:solidFill>
                  <a:srgbClr val="FF0000"/>
                </a:solidFill>
              </a:rPr>
              <a:t>en no menos de dos tercios por encima del máximo legal (…)</a:t>
            </a:r>
            <a:endParaRPr lang="es-ES" dirty="0"/>
          </a:p>
          <a:p>
            <a:r>
              <a:rPr lang="es-ES" dirty="0"/>
              <a:t>EJEMPLO: En el caso del segundo párrafo: </a:t>
            </a:r>
            <a:r>
              <a:rPr lang="es-ES" dirty="0">
                <a:solidFill>
                  <a:srgbClr val="FF0000"/>
                </a:solidFill>
              </a:rPr>
              <a:t>Robo Simple</a:t>
            </a:r>
            <a:r>
              <a:rPr lang="es-ES" dirty="0"/>
              <a:t>, la pena es de </a:t>
            </a:r>
            <a:r>
              <a:rPr lang="es-ES" dirty="0">
                <a:solidFill>
                  <a:srgbClr val="FF0000"/>
                </a:solidFill>
              </a:rPr>
              <a:t>03 a</a:t>
            </a:r>
            <a:r>
              <a:rPr lang="es-ES" dirty="0"/>
              <a:t> </a:t>
            </a:r>
            <a:r>
              <a:rPr lang="es-ES" dirty="0">
                <a:solidFill>
                  <a:srgbClr val="FF0000"/>
                </a:solidFill>
              </a:rPr>
              <a:t>08 años</a:t>
            </a:r>
            <a:r>
              <a:rPr lang="es-ES" dirty="0"/>
              <a:t>, la mitad de la pena máxima es </a:t>
            </a:r>
            <a:r>
              <a:rPr lang="es-ES" dirty="0">
                <a:solidFill>
                  <a:srgbClr val="FF0000"/>
                </a:solidFill>
              </a:rPr>
              <a:t>4</a:t>
            </a:r>
            <a:r>
              <a:rPr lang="es-ES" dirty="0"/>
              <a:t>; el nuevo marco penal va de </a:t>
            </a:r>
            <a:r>
              <a:rPr lang="es-ES" dirty="0">
                <a:solidFill>
                  <a:srgbClr val="FF0000"/>
                </a:solidFill>
              </a:rPr>
              <a:t>08 años y 1 día </a:t>
            </a:r>
            <a:r>
              <a:rPr lang="es-ES" b="1" dirty="0">
                <a:solidFill>
                  <a:srgbClr val="FF0000"/>
                </a:solidFill>
              </a:rPr>
              <a:t>a</a:t>
            </a:r>
            <a:r>
              <a:rPr lang="es-ES" dirty="0">
                <a:solidFill>
                  <a:srgbClr val="FF0000"/>
                </a:solidFill>
              </a:rPr>
              <a:t> 12 años</a:t>
            </a:r>
            <a:r>
              <a:rPr lang="es-ES" dirty="0"/>
              <a:t>. (EL MISMO PRODIMIENTO DE CALCULO PARA LA HABITUALIDAD). </a:t>
            </a:r>
          </a:p>
          <a:p>
            <a:r>
              <a:rPr lang="es-ES" dirty="0"/>
              <a:t>En el caso del tercer párrafo </a:t>
            </a:r>
            <a:r>
              <a:rPr lang="es-ES" dirty="0">
                <a:solidFill>
                  <a:srgbClr val="FF0000"/>
                </a:solidFill>
              </a:rPr>
              <a:t>(ROBO AGRAVADO durante la noche)</a:t>
            </a:r>
            <a:r>
              <a:rPr lang="es-ES" dirty="0">
                <a:solidFill>
                  <a:schemeClr val="tx1">
                    <a:lumMod val="95000"/>
                    <a:lumOff val="5000"/>
                  </a:schemeClr>
                </a:solidFill>
              </a:rPr>
              <a:t>, dada la prohibición legal de imponer pena menor a dos tercios del máximo legal, el calculo es el siguiente: el máximo legal originario es </a:t>
            </a:r>
            <a:r>
              <a:rPr lang="es-ES" dirty="0">
                <a:solidFill>
                  <a:srgbClr val="FF0000"/>
                </a:solidFill>
              </a:rPr>
              <a:t>20</a:t>
            </a:r>
            <a:r>
              <a:rPr lang="es-ES" dirty="0">
                <a:solidFill>
                  <a:schemeClr val="tx1">
                    <a:lumMod val="95000"/>
                    <a:lumOff val="5000"/>
                  </a:schemeClr>
                </a:solidFill>
              </a:rPr>
              <a:t> años &gt; (240 meses)/3 = (tercios de) 80m &gt; 80m + 80m = </a:t>
            </a:r>
            <a:r>
              <a:rPr lang="es-ES" b="1" i="1" dirty="0">
                <a:solidFill>
                  <a:srgbClr val="FF0000"/>
                </a:solidFill>
                <a:effectLst>
                  <a:outerShdw blurRad="38100" dist="38100" dir="2700000" algn="tl">
                    <a:srgbClr val="000000">
                      <a:alpha val="43137"/>
                    </a:srgbClr>
                  </a:outerShdw>
                </a:effectLst>
              </a:rPr>
              <a:t>160m o 13 años y 4 meses</a:t>
            </a:r>
            <a:r>
              <a:rPr lang="es-ES" dirty="0">
                <a:solidFill>
                  <a:schemeClr val="tx1">
                    <a:lumMod val="95000"/>
                    <a:lumOff val="5000"/>
                  </a:schemeClr>
                </a:solidFill>
              </a:rPr>
              <a:t>; luego a 20 años se le suma 13 años &gt; 20añ + 13añ y 4 meses = 33 años y 4 meses, LA PENA A IMPONER NO PUEDE SER INFERIOR A 33A y 4m. El máximo es 35 años. </a:t>
            </a:r>
            <a:r>
              <a:rPr lang="es-ES" dirty="0"/>
              <a:t>. (EL MISMO PRODIMIENTO DE CALCULO PARA LA HABITUALIDAD).</a:t>
            </a:r>
            <a:endParaRPr lang="es-PE" dirty="0"/>
          </a:p>
        </p:txBody>
      </p:sp>
    </p:spTree>
    <p:extLst>
      <p:ext uri="{BB962C8B-B14F-4D97-AF65-F5344CB8AC3E}">
        <p14:creationId xmlns:p14="http://schemas.microsoft.com/office/powerpoint/2010/main" val="1441617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77BF76-0EB5-46D0-9AF9-0A55AE6CB8C7}"/>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7. ASPECTOS PRACTICOS IMPORTANTES PARA LA REINCIDENCIA</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27CA955C-D843-4E5A-8ED9-AB0899082A6E}"/>
              </a:ext>
            </a:extLst>
          </p:cNvPr>
          <p:cNvSpPr>
            <a:spLocks noGrp="1"/>
          </p:cNvSpPr>
          <p:nvPr>
            <p:ph idx="1"/>
          </p:nvPr>
        </p:nvSpPr>
        <p:spPr/>
        <p:txBody>
          <a:bodyPr>
            <a:normAutofit lnSpcReduction="10000"/>
          </a:bodyPr>
          <a:lstStyle/>
          <a:p>
            <a:r>
              <a:rPr lang="es-ES" dirty="0"/>
              <a:t>Después de la ley 30076 se incorporan todos los tipos de pena </a:t>
            </a:r>
            <a:r>
              <a:rPr lang="es-ES" b="1" i="1" dirty="0">
                <a:effectLst>
                  <a:outerShdw blurRad="38100" dist="38100" dir="2700000" algn="tl">
                    <a:srgbClr val="000000">
                      <a:alpha val="43137"/>
                    </a:srgbClr>
                  </a:outerShdw>
                </a:effectLst>
              </a:rPr>
              <a:t>(privativa de libertad, restrictiva de la libertad, limitativa de derechos, multa, vigilancia </a:t>
            </a:r>
            <a:r>
              <a:rPr lang="es-ES" b="1" i="1" dirty="0" err="1">
                <a:effectLst>
                  <a:outerShdw blurRad="38100" dist="38100" dir="2700000" algn="tl">
                    <a:srgbClr val="000000">
                      <a:alpha val="43137"/>
                    </a:srgbClr>
                  </a:outerShdw>
                </a:effectLst>
              </a:rPr>
              <a:t>electronica</a:t>
            </a:r>
            <a:r>
              <a:rPr lang="es-ES" b="1" i="1" dirty="0">
                <a:effectLst>
                  <a:outerShdw blurRad="38100" dist="38100" dir="2700000" algn="tl">
                    <a:srgbClr val="000000">
                      <a:alpha val="43137"/>
                    </a:srgbClr>
                  </a:outerShdw>
                </a:effectLst>
              </a:rPr>
              <a:t>)</a:t>
            </a:r>
            <a:r>
              <a:rPr lang="es-ES" dirty="0"/>
              <a:t> como causantes de REINCIDENCIA.  </a:t>
            </a:r>
          </a:p>
          <a:p>
            <a:r>
              <a:rPr lang="es-ES" dirty="0"/>
              <a:t>La suspensión de la pena, al evitar el cumplimiento efectivo de la pena privativa, NO GENERA REINCIDENCIA. (Por lógica y en virtud del </a:t>
            </a:r>
            <a:r>
              <a:rPr lang="es-ES" dirty="0">
                <a:solidFill>
                  <a:srgbClr val="FF0000"/>
                </a:solidFill>
              </a:rPr>
              <a:t>Acuerdo Plenario 1-2008/CJ-116, </a:t>
            </a:r>
            <a:r>
              <a:rPr lang="es-ES" dirty="0" err="1">
                <a:solidFill>
                  <a:srgbClr val="FF0000"/>
                </a:solidFill>
              </a:rPr>
              <a:t>num</a:t>
            </a:r>
            <a:r>
              <a:rPr lang="es-ES" dirty="0">
                <a:solidFill>
                  <a:srgbClr val="FF0000"/>
                </a:solidFill>
              </a:rPr>
              <a:t> 12</a:t>
            </a:r>
            <a:r>
              <a:rPr lang="es-ES" dirty="0"/>
              <a:t>); pero si se revoca la pena suspendida y se hace efectiva, se genera una causal de reincidencia </a:t>
            </a:r>
            <a:r>
              <a:rPr lang="es-ES" sz="1400" dirty="0"/>
              <a:t>(Moraleja: no hacer que se revoque la pena).</a:t>
            </a:r>
          </a:p>
          <a:p>
            <a:r>
              <a:rPr lang="es-ES" dirty="0"/>
              <a:t>Otro punto: Dado que solo hay suspensión de la pena </a:t>
            </a:r>
            <a:r>
              <a:rPr lang="es-ES" dirty="0">
                <a:solidFill>
                  <a:srgbClr val="FF0000"/>
                </a:solidFill>
              </a:rPr>
              <a:t>privativa de la libertad (Art. 47.1CP) </a:t>
            </a:r>
            <a:r>
              <a:rPr lang="es-ES" dirty="0"/>
              <a:t>TODAS LAS DEMAS PENAS SON, </a:t>
            </a:r>
            <a:r>
              <a:rPr lang="es-ES" b="1" i="1" u="sng" dirty="0">
                <a:solidFill>
                  <a:srgbClr val="FF0000"/>
                </a:solidFill>
                <a:effectLst>
                  <a:outerShdw blurRad="38100" dist="38100" dir="2700000" algn="tl">
                    <a:srgbClr val="000000">
                      <a:alpha val="43137"/>
                    </a:srgbClr>
                  </a:outerShdw>
                </a:effectLst>
              </a:rPr>
              <a:t>SI O SI EFECTIVAS</a:t>
            </a:r>
            <a:r>
              <a:rPr lang="es-ES" dirty="0"/>
              <a:t>, Y SU IMPOSICIÓN SE CONVIERTE AUTOMATICAMENTE EN CAUSAL DE REINCIDENCIA. </a:t>
            </a:r>
            <a:r>
              <a:rPr lang="es-ES" sz="1400" dirty="0"/>
              <a:t>(Moraleja: En delitos donde se pueda elegir entre suspensión de la pena y conversión de la pena, la defensa debe elegir la primera y así evitar generar una causal de reincidencia).</a:t>
            </a:r>
            <a:r>
              <a:rPr lang="es-ES" dirty="0"/>
              <a:t> </a:t>
            </a:r>
            <a:endParaRPr lang="es-PE" dirty="0"/>
          </a:p>
        </p:txBody>
      </p:sp>
    </p:spTree>
    <p:extLst>
      <p:ext uri="{BB962C8B-B14F-4D97-AF65-F5344CB8AC3E}">
        <p14:creationId xmlns:p14="http://schemas.microsoft.com/office/powerpoint/2010/main" val="428372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 name="Group 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62" name="Group 2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3" name="Rectangle 3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64"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5" name="Rectangle 40">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42">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73513" y="0"/>
            <a:ext cx="5613431" cy="6853245"/>
            <a:chOff x="2487613" y="285750"/>
            <a:chExt cx="2428876" cy="5654676"/>
          </a:xfrm>
          <a:solidFill>
            <a:schemeClr val="accent1"/>
          </a:solidFill>
        </p:grpSpPr>
        <p:sp>
          <p:nvSpPr>
            <p:cNvPr id="44"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67"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4" name="Título 3">
            <a:extLst>
              <a:ext uri="{FF2B5EF4-FFF2-40B4-BE49-F238E27FC236}">
                <a16:creationId xmlns:a16="http://schemas.microsoft.com/office/drawing/2014/main" id="{A09DAB31-836A-4607-8BA0-8F405239C118}"/>
              </a:ext>
            </a:extLst>
          </p:cNvPr>
          <p:cNvSpPr>
            <a:spLocks noGrp="1"/>
          </p:cNvSpPr>
          <p:nvPr>
            <p:ph type="title"/>
          </p:nvPr>
        </p:nvSpPr>
        <p:spPr>
          <a:xfrm>
            <a:off x="987215" y="1318591"/>
            <a:ext cx="5102159" cy="4220820"/>
          </a:xfrm>
        </p:spPr>
        <p:txBody>
          <a:bodyPr vert="horz" lIns="91440" tIns="45720" rIns="91440" bIns="45720" rtlCol="0" anchor="ctr">
            <a:normAutofit/>
          </a:bodyPr>
          <a:lstStyle/>
          <a:p>
            <a:r>
              <a:rPr lang="en-US" sz="5400" b="1" dirty="0">
                <a:solidFill>
                  <a:srgbClr val="FFFFFF"/>
                </a:solidFill>
                <a:effectLst>
                  <a:outerShdw blurRad="38100" dist="38100" dir="2700000" algn="tl">
                    <a:srgbClr val="000000">
                      <a:alpha val="43137"/>
                    </a:srgbClr>
                  </a:outerShdw>
                </a:effectLst>
              </a:rPr>
              <a:t>I. ASPECTOS PRACTICOS IMPORTANTES RELATIVOS AL TIPO PENAL</a:t>
            </a:r>
          </a:p>
        </p:txBody>
      </p:sp>
      <p:sp>
        <p:nvSpPr>
          <p:cNvPr id="2" name="Marcador de texto 1">
            <a:extLst>
              <a:ext uri="{FF2B5EF4-FFF2-40B4-BE49-F238E27FC236}">
                <a16:creationId xmlns:a16="http://schemas.microsoft.com/office/drawing/2014/main" id="{CE2894C9-A901-4594-BE0E-0EDA812E51F5}"/>
              </a:ext>
            </a:extLst>
          </p:cNvPr>
          <p:cNvSpPr>
            <a:spLocks noGrp="1"/>
          </p:cNvSpPr>
          <p:nvPr>
            <p:ph type="body" idx="1"/>
          </p:nvPr>
        </p:nvSpPr>
        <p:spPr>
          <a:xfrm>
            <a:off x="7712032" y="804334"/>
            <a:ext cx="3675634" cy="5249332"/>
          </a:xfrm>
        </p:spPr>
        <p:txBody>
          <a:bodyPr vert="horz" lIns="91440" tIns="45720" rIns="91440" bIns="45720" rtlCol="0" anchor="ctr">
            <a:normAutofit/>
          </a:bodyPr>
          <a:lstStyle/>
          <a:p>
            <a:r>
              <a:rPr lang="en-US" sz="1800">
                <a:solidFill>
                  <a:srgbClr val="FFFFFF"/>
                </a:solidFill>
              </a:rPr>
              <a:t>En el Robo Agravado</a:t>
            </a:r>
          </a:p>
        </p:txBody>
      </p:sp>
    </p:spTree>
    <p:extLst>
      <p:ext uri="{BB962C8B-B14F-4D97-AF65-F5344CB8AC3E}">
        <p14:creationId xmlns:p14="http://schemas.microsoft.com/office/powerpoint/2010/main" val="3133834161"/>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8701AB-C15B-448A-A8AF-1E73155F288D}"/>
              </a:ext>
            </a:extLst>
          </p:cNvPr>
          <p:cNvSpPr>
            <a:spLocks noGrp="1"/>
          </p:cNvSpPr>
          <p:nvPr>
            <p:ph type="title"/>
          </p:nvPr>
        </p:nvSpPr>
        <p:spPr/>
        <p:txBody>
          <a:bodyPr>
            <a:normAutofit fontScale="90000"/>
          </a:bodyPr>
          <a:lstStyle/>
          <a:p>
            <a:pPr algn="ctr"/>
            <a:r>
              <a:rPr lang="es-MX" b="1" dirty="0">
                <a:effectLst>
                  <a:outerShdw blurRad="38100" dist="38100" dir="2700000" algn="tl">
                    <a:srgbClr val="000000">
                      <a:alpha val="43137"/>
                    </a:srgbClr>
                  </a:outerShdw>
                </a:effectLst>
              </a:rPr>
              <a:t>La acusación III –</a:t>
            </a:r>
            <a:br>
              <a:rPr lang="es-MX" b="1" dirty="0">
                <a:effectLst>
                  <a:outerShdw blurRad="38100" dist="38100" dir="2700000" algn="tl">
                    <a:srgbClr val="000000">
                      <a:alpha val="43137"/>
                    </a:srgbClr>
                  </a:outerShdw>
                </a:effectLst>
              </a:rPr>
            </a:br>
            <a:r>
              <a:rPr lang="es-MX" b="1" dirty="0">
                <a:effectLst>
                  <a:outerShdw blurRad="38100" dist="38100" dir="2700000" algn="tl">
                    <a:srgbClr val="000000">
                      <a:alpha val="43137"/>
                    </a:srgbClr>
                  </a:outerShdw>
                </a:effectLst>
              </a:rPr>
              <a:t>Pena solo con Atenuantes privilegiadas</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6C44A59C-2739-4E1A-97CD-7B01AE9DE4F0}"/>
              </a:ext>
            </a:extLst>
          </p:cNvPr>
          <p:cNvSpPr>
            <a:spLocks noGrp="1"/>
          </p:cNvSpPr>
          <p:nvPr>
            <p:ph idx="1"/>
          </p:nvPr>
        </p:nvSpPr>
        <p:spPr/>
        <p:txBody>
          <a:bodyPr>
            <a:normAutofit fontScale="70000" lnSpcReduction="20000"/>
          </a:bodyPr>
          <a:lstStyle/>
          <a:p>
            <a:r>
              <a:rPr lang="es-ES" dirty="0"/>
              <a:t>Actualmente, en la practica judicial, se consideran como atenuantes privilegiadas:</a:t>
            </a:r>
          </a:p>
          <a:p>
            <a:r>
              <a:rPr lang="es-ES" dirty="0">
                <a:solidFill>
                  <a:srgbClr val="FF0000"/>
                </a:solidFill>
              </a:rPr>
              <a:t>1. </a:t>
            </a:r>
            <a:r>
              <a:rPr lang="es-ES" dirty="0"/>
              <a:t>La tentativa (Art. 16. CP). </a:t>
            </a:r>
            <a:r>
              <a:rPr lang="es-ES" dirty="0">
                <a:solidFill>
                  <a:srgbClr val="FF0000"/>
                </a:solidFill>
              </a:rPr>
              <a:t>2. </a:t>
            </a:r>
            <a:r>
              <a:rPr lang="es-ES" dirty="0"/>
              <a:t>Eximentes incompletas (Art. 21.CP) </a:t>
            </a:r>
            <a:r>
              <a:rPr lang="es-ES" dirty="0">
                <a:solidFill>
                  <a:srgbClr val="FF0000"/>
                </a:solidFill>
              </a:rPr>
              <a:t>3. </a:t>
            </a:r>
            <a:r>
              <a:rPr lang="es-ES" dirty="0"/>
              <a:t>Responsabilidad restringida por la edad (Art. 22 CP) </a:t>
            </a:r>
            <a:r>
              <a:rPr lang="es-ES" dirty="0">
                <a:solidFill>
                  <a:srgbClr val="FF0000"/>
                </a:solidFill>
              </a:rPr>
              <a:t>4. </a:t>
            </a:r>
            <a:r>
              <a:rPr lang="es-ES" dirty="0"/>
              <a:t>Complicidad secundaria (Art. 25 CP) </a:t>
            </a:r>
            <a:r>
              <a:rPr lang="es-ES" dirty="0">
                <a:solidFill>
                  <a:srgbClr val="FF0000"/>
                </a:solidFill>
              </a:rPr>
              <a:t>5. </a:t>
            </a:r>
            <a:r>
              <a:rPr lang="es-ES" dirty="0"/>
              <a:t>Desistimiento Voluntario. (Art. 18 CP)</a:t>
            </a:r>
            <a:r>
              <a:rPr lang="es-ES" dirty="0">
                <a:solidFill>
                  <a:srgbClr val="FF0000"/>
                </a:solidFill>
              </a:rPr>
              <a:t> 6.</a:t>
            </a:r>
            <a:r>
              <a:rPr lang="es-ES" dirty="0"/>
              <a:t> Error de prohibición vencible (Art. 14 CP)</a:t>
            </a:r>
          </a:p>
          <a:p>
            <a:r>
              <a:rPr lang="es-PE" dirty="0">
                <a:solidFill>
                  <a:srgbClr val="FF0000"/>
                </a:solidFill>
              </a:rPr>
              <a:t>En la practica la concurrencia de cualquiera de estas circunstancias hace que se solicite e imponga una pena </a:t>
            </a:r>
            <a:r>
              <a:rPr lang="es-PE" dirty="0">
                <a:solidFill>
                  <a:schemeClr val="tx2">
                    <a:lumMod val="75000"/>
                    <a:lumOff val="25000"/>
                  </a:schemeClr>
                </a:solidFill>
              </a:rPr>
              <a:t>discrecional</a:t>
            </a:r>
            <a:r>
              <a:rPr lang="es-PE" dirty="0">
                <a:solidFill>
                  <a:srgbClr val="FF0000"/>
                </a:solidFill>
              </a:rPr>
              <a:t>, pero prudencial, por debajo del tercio inferior.</a:t>
            </a:r>
          </a:p>
          <a:p>
            <a:r>
              <a:rPr lang="es-PE" dirty="0">
                <a:solidFill>
                  <a:schemeClr val="tx1"/>
                </a:solidFill>
              </a:rPr>
              <a:t>Para el caso de la tentativa, </a:t>
            </a:r>
            <a:r>
              <a:rPr lang="es-PE" dirty="0">
                <a:solidFill>
                  <a:srgbClr val="FF0000"/>
                </a:solidFill>
              </a:rPr>
              <a:t>la </a:t>
            </a:r>
            <a:r>
              <a:rPr lang="es-MX" b="1" dirty="0">
                <a:solidFill>
                  <a:srgbClr val="FF0000"/>
                </a:solidFill>
              </a:rPr>
              <a:t>Casación 1083-2017-Arequipa</a:t>
            </a:r>
            <a:r>
              <a:rPr lang="es-MX" dirty="0">
                <a:solidFill>
                  <a:schemeClr val="tx1"/>
                </a:solidFill>
              </a:rPr>
              <a:t>, establece que: </a:t>
            </a:r>
            <a:r>
              <a:rPr lang="es-MX" i="1" dirty="0">
                <a:solidFill>
                  <a:schemeClr val="tx1"/>
                </a:solidFill>
              </a:rPr>
              <a:t> Para la determinación judicial de la pena, en casos de tentativa, no son aplicables las reglas de los tercios previstas en el artículo cuarenta y cinco-A del Código Penal, dado que la redacción y el sentido ontológico del mencionado artículo denotan una aplicación para casos en los que se determine la sanción en los marcos de la pena legal prevista en la parte especial. Por tanto, no se puede exigir al Tribunal la aplicación de esta regla en casos de tentativa. </a:t>
            </a:r>
            <a:endParaRPr lang="es-MX" i="1" dirty="0">
              <a:solidFill>
                <a:srgbClr val="FF0000"/>
              </a:solidFill>
            </a:endParaRPr>
          </a:p>
          <a:p>
            <a:r>
              <a:rPr lang="es-PE" dirty="0">
                <a:solidFill>
                  <a:srgbClr val="FF0000"/>
                </a:solidFill>
              </a:rPr>
              <a:t> </a:t>
            </a:r>
            <a:r>
              <a:rPr lang="es-PE" dirty="0">
                <a:solidFill>
                  <a:schemeClr val="tx1"/>
                </a:solidFill>
              </a:rPr>
              <a:t>En cuanto a la disminución PRUDENCIAL la misma casación dice que</a:t>
            </a:r>
            <a:r>
              <a:rPr lang="es-PE" i="1" dirty="0">
                <a:solidFill>
                  <a:schemeClr val="tx1"/>
                </a:solidFill>
              </a:rPr>
              <a:t> “</a:t>
            </a:r>
            <a:r>
              <a:rPr lang="es-MX" i="1" dirty="0">
                <a:solidFill>
                  <a:schemeClr val="tx1"/>
                </a:solidFill>
              </a:rPr>
              <a:t>El término prudencial no implica la fijación de una sanción simbólica, pues en la perpetración del hecho se realizaron todos los actos tendientes a la consumación; la voluntad criminal del agente se ejecutó, sin lograr el resultado por causas ajenas a su voluntad; (…) el término disminución prudencial concede al juez la facultad de evaluar las circunstancias concretas del caso, en el que se analicen los efectos generados en el sujeto pasivo con la acción antijurídica desplegada por el sentenciado.</a:t>
            </a:r>
            <a:r>
              <a:rPr lang="es-PE" i="1" dirty="0">
                <a:solidFill>
                  <a:schemeClr val="tx1"/>
                </a:solidFill>
              </a:rPr>
              <a:t>”</a:t>
            </a:r>
            <a:r>
              <a:rPr lang="es-PE" dirty="0">
                <a:solidFill>
                  <a:schemeClr val="tx1"/>
                </a:solidFill>
              </a:rPr>
              <a:t> </a:t>
            </a:r>
            <a:endParaRPr lang="es-PE" dirty="0">
              <a:solidFill>
                <a:srgbClr val="FF0000"/>
              </a:solidFill>
            </a:endParaRPr>
          </a:p>
        </p:txBody>
      </p:sp>
    </p:spTree>
    <p:extLst>
      <p:ext uri="{BB962C8B-B14F-4D97-AF65-F5344CB8AC3E}">
        <p14:creationId xmlns:p14="http://schemas.microsoft.com/office/powerpoint/2010/main" val="288518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57CAE4-0DFF-4883-8214-72A4DD2ECE6D}"/>
              </a:ext>
            </a:extLst>
          </p:cNvPr>
          <p:cNvSpPr>
            <a:spLocks noGrp="1"/>
          </p:cNvSpPr>
          <p:nvPr>
            <p:ph type="title"/>
          </p:nvPr>
        </p:nvSpPr>
        <p:spPr/>
        <p:txBody>
          <a:bodyPr>
            <a:normAutofit fontScale="90000"/>
          </a:bodyPr>
          <a:lstStyle/>
          <a:p>
            <a:pPr algn="ctr"/>
            <a:r>
              <a:rPr lang="es-ES" b="1" dirty="0">
                <a:effectLst>
                  <a:outerShdw blurRad="38100" dist="38100" dir="2700000" algn="tl">
                    <a:srgbClr val="000000">
                      <a:alpha val="43137"/>
                    </a:srgbClr>
                  </a:outerShdw>
                </a:effectLst>
              </a:rPr>
              <a:t>Acusación VI-</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Tentativa, de acuerdo con la Sentencia Plenaria 1-2005/DJ-301-A </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675C8442-B3AF-4407-B3CD-D94218CAF9F5}"/>
              </a:ext>
            </a:extLst>
          </p:cNvPr>
          <p:cNvSpPr>
            <a:spLocks noGrp="1"/>
          </p:cNvSpPr>
          <p:nvPr>
            <p:ph idx="1"/>
          </p:nvPr>
        </p:nvSpPr>
        <p:spPr/>
        <p:txBody>
          <a:bodyPr>
            <a:normAutofit lnSpcReduction="10000"/>
          </a:bodyPr>
          <a:lstStyle/>
          <a:p>
            <a:r>
              <a:rPr lang="es-ES" b="1" dirty="0"/>
              <a:t>UNICO SUPUESTO DE TENTATIVA:</a:t>
            </a:r>
          </a:p>
          <a:p>
            <a:r>
              <a:rPr lang="es-ES" b="1" dirty="0"/>
              <a:t>10.b. </a:t>
            </a:r>
            <a:r>
              <a:rPr lang="es-MX" dirty="0"/>
              <a:t>Si el agente es sorprendido </a:t>
            </a:r>
            <a:r>
              <a:rPr lang="es-MX" dirty="0">
                <a:solidFill>
                  <a:srgbClr val="FF0000"/>
                </a:solidFill>
              </a:rPr>
              <a:t>in fraganti o in situ</a:t>
            </a:r>
            <a:r>
              <a:rPr lang="es-MX" dirty="0"/>
              <a:t>, y perseguido </a:t>
            </a:r>
            <a:r>
              <a:rPr lang="es-MX" b="1" dirty="0">
                <a:solidFill>
                  <a:srgbClr val="FF0000"/>
                </a:solidFill>
                <a:effectLst>
                  <a:outerShdw blurRad="38100" dist="38100" dir="2700000" algn="tl">
                    <a:srgbClr val="000000">
                      <a:alpha val="43137"/>
                    </a:srgbClr>
                  </a:outerShdw>
                </a:effectLst>
              </a:rPr>
              <a:t>inmediatamente</a:t>
            </a:r>
            <a:r>
              <a:rPr lang="es-MX" dirty="0"/>
              <a:t> y </a:t>
            </a:r>
            <a:r>
              <a:rPr lang="es-MX" b="1" u="sng" dirty="0">
                <a:solidFill>
                  <a:srgbClr val="FF0000"/>
                </a:solidFill>
                <a:effectLst>
                  <a:outerShdw blurRad="38100" dist="38100" dir="2700000" algn="tl">
                    <a:srgbClr val="000000">
                      <a:alpha val="43137"/>
                    </a:srgbClr>
                  </a:outerShdw>
                </a:effectLst>
              </a:rPr>
              <a:t>sin interrupción </a:t>
            </a:r>
            <a:r>
              <a:rPr lang="es-MX" dirty="0"/>
              <a:t>es capturado </a:t>
            </a:r>
            <a:r>
              <a:rPr lang="es-MX" dirty="0">
                <a:solidFill>
                  <a:srgbClr val="FF0000"/>
                </a:solidFill>
              </a:rPr>
              <a:t>con el íntegro</a:t>
            </a:r>
            <a:r>
              <a:rPr lang="es-MX" dirty="0"/>
              <a:t> del botín y este es recuperado, el delito quedó en grado de tentativa.</a:t>
            </a:r>
          </a:p>
          <a:p>
            <a:r>
              <a:rPr lang="es-MX" dirty="0"/>
              <a:t>Luego:</a:t>
            </a:r>
          </a:p>
          <a:p>
            <a:r>
              <a:rPr lang="es-MX" b="1" dirty="0"/>
              <a:t>10.a.</a:t>
            </a:r>
            <a:r>
              <a:rPr lang="es-MX" dirty="0"/>
              <a:t> Si (DESPUES DE INTERRUMPIDA LA PERSECUSION) hubo posibilidad de disposición, y pese a ello se detuvo al autor y recuperó en su integridad el botín, la consumación ya se produjo.</a:t>
            </a:r>
          </a:p>
          <a:p>
            <a:r>
              <a:rPr lang="es-MX" dirty="0"/>
              <a:t> </a:t>
            </a:r>
            <a:r>
              <a:rPr lang="es-MX" b="1" dirty="0"/>
              <a:t>10.c.</a:t>
            </a:r>
            <a:r>
              <a:rPr lang="es-MX" dirty="0"/>
              <a:t> (EN CASO DE PLURALIDAD DE PERSONAS) Si, perseguidos los participantes en los hechos, es detenido uno o más de ellos, pero otro u otros logran escapar con el producto del robo, el delito se consumo para todos (…)”. </a:t>
            </a:r>
          </a:p>
        </p:txBody>
      </p:sp>
    </p:spTree>
    <p:extLst>
      <p:ext uri="{BB962C8B-B14F-4D97-AF65-F5344CB8AC3E}">
        <p14:creationId xmlns:p14="http://schemas.microsoft.com/office/powerpoint/2010/main" val="110911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2"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5"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6"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7"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8"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9"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0"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1"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2"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4" name="Group 23">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6"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7"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8"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9"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0"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1"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2"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3"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4"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5"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6"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8" name="Rectangle 37">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0"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42" name="Rectangle 41">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73513" y="0"/>
            <a:ext cx="5613431" cy="6853245"/>
            <a:chOff x="2487613" y="285750"/>
            <a:chExt cx="2428876" cy="5654676"/>
          </a:xfrm>
          <a:solidFill>
            <a:schemeClr val="accent1"/>
          </a:solidFill>
        </p:grpSpPr>
        <p:sp>
          <p:nvSpPr>
            <p:cNvPr id="45"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8"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4" name="Título 3">
            <a:extLst>
              <a:ext uri="{FF2B5EF4-FFF2-40B4-BE49-F238E27FC236}">
                <a16:creationId xmlns:a16="http://schemas.microsoft.com/office/drawing/2014/main" id="{A0F69EBE-E1A8-4E7E-B421-DB5FB8B6A85B}"/>
              </a:ext>
            </a:extLst>
          </p:cNvPr>
          <p:cNvSpPr>
            <a:spLocks noGrp="1"/>
          </p:cNvSpPr>
          <p:nvPr>
            <p:ph type="title"/>
          </p:nvPr>
        </p:nvSpPr>
        <p:spPr>
          <a:xfrm>
            <a:off x="987215" y="1318591"/>
            <a:ext cx="5102159" cy="4220820"/>
          </a:xfrm>
        </p:spPr>
        <p:txBody>
          <a:bodyPr vert="horz" lIns="91440" tIns="45720" rIns="91440" bIns="45720" rtlCol="0" anchor="ctr">
            <a:normAutofit/>
          </a:bodyPr>
          <a:lstStyle/>
          <a:p>
            <a:r>
              <a:rPr lang="en-US" sz="5400" b="1" dirty="0">
                <a:solidFill>
                  <a:srgbClr val="FFFFFF"/>
                </a:solidFill>
                <a:effectLst>
                  <a:outerShdw blurRad="38100" dist="38100" dir="2700000" algn="tl">
                    <a:srgbClr val="000000">
                      <a:alpha val="43137"/>
                    </a:srgbClr>
                  </a:outerShdw>
                </a:effectLst>
              </a:rPr>
              <a:t>III. ASPECTOS RELATIVOS A LA PRUEBA DE LOS HECHOS</a:t>
            </a:r>
          </a:p>
        </p:txBody>
      </p:sp>
      <p:sp>
        <p:nvSpPr>
          <p:cNvPr id="5" name="Marcador de texto 4">
            <a:extLst>
              <a:ext uri="{FF2B5EF4-FFF2-40B4-BE49-F238E27FC236}">
                <a16:creationId xmlns:a16="http://schemas.microsoft.com/office/drawing/2014/main" id="{9EF5B855-EF2A-42CF-B89D-D6329FD5ABEE}"/>
              </a:ext>
            </a:extLst>
          </p:cNvPr>
          <p:cNvSpPr>
            <a:spLocks noGrp="1"/>
          </p:cNvSpPr>
          <p:nvPr>
            <p:ph type="body" idx="1"/>
          </p:nvPr>
        </p:nvSpPr>
        <p:spPr>
          <a:xfrm>
            <a:off x="7712032" y="804334"/>
            <a:ext cx="3675634" cy="5249332"/>
          </a:xfrm>
        </p:spPr>
        <p:txBody>
          <a:bodyPr vert="horz" lIns="91440" tIns="45720" rIns="91440" bIns="45720" rtlCol="0" anchor="ctr">
            <a:normAutofit/>
          </a:bodyPr>
          <a:lstStyle/>
          <a:p>
            <a:r>
              <a:rPr lang="en-US" sz="1800">
                <a:solidFill>
                  <a:srgbClr val="FFFFFF"/>
                </a:solidFill>
              </a:rPr>
              <a:t>En el robo agravado</a:t>
            </a:r>
          </a:p>
        </p:txBody>
      </p:sp>
    </p:spTree>
    <p:extLst>
      <p:ext uri="{BB962C8B-B14F-4D97-AF65-F5344CB8AC3E}">
        <p14:creationId xmlns:p14="http://schemas.microsoft.com/office/powerpoint/2010/main" val="322103775"/>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AE2D1FB5-D565-481E-A9BC-576732BF2402}"/>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3.1.- SE PRUEBAN ENUNCIADOS E HIPOTESIS, NO HECHOS</a:t>
            </a:r>
            <a:endParaRPr lang="es-PE" b="1" dirty="0">
              <a:effectLst>
                <a:outerShdw blurRad="38100" dist="38100" dir="2700000" algn="tl">
                  <a:srgbClr val="000000">
                    <a:alpha val="43137"/>
                  </a:srgbClr>
                </a:outerShdw>
              </a:effectLst>
            </a:endParaRPr>
          </a:p>
        </p:txBody>
      </p:sp>
      <p:sp>
        <p:nvSpPr>
          <p:cNvPr id="7" name="Marcador de contenido 6">
            <a:extLst>
              <a:ext uri="{FF2B5EF4-FFF2-40B4-BE49-F238E27FC236}">
                <a16:creationId xmlns:a16="http://schemas.microsoft.com/office/drawing/2014/main" id="{AD82F8E3-92EA-43B3-995D-47D71E52455B}"/>
              </a:ext>
            </a:extLst>
          </p:cNvPr>
          <p:cNvSpPr>
            <a:spLocks noGrp="1"/>
          </p:cNvSpPr>
          <p:nvPr>
            <p:ph idx="1"/>
          </p:nvPr>
        </p:nvSpPr>
        <p:spPr/>
        <p:txBody>
          <a:bodyPr>
            <a:normAutofit fontScale="70000" lnSpcReduction="20000"/>
          </a:bodyPr>
          <a:lstStyle/>
          <a:p>
            <a:r>
              <a:rPr lang="es-ES" dirty="0"/>
              <a:t>Todo hecho delictivo es un acontecimiento o suceso del PASADO, que modificó la realidad “material”, externa al sujeto investigador, es decir, de forma IN-DEPENDIENTE de la subjetividad </a:t>
            </a:r>
            <a:r>
              <a:rPr lang="es-ES" dirty="0">
                <a:solidFill>
                  <a:srgbClr val="FF0000"/>
                </a:solidFill>
              </a:rPr>
              <a:t>posterior</a:t>
            </a:r>
            <a:r>
              <a:rPr lang="es-ES" dirty="0"/>
              <a:t> del Fiscal o de la Defensa.</a:t>
            </a:r>
          </a:p>
          <a:p>
            <a:r>
              <a:rPr lang="es-ES" dirty="0"/>
              <a:t>Decir que vamos a probar el hecho delictivo en sí, es como decir que vamos a volver a reproducirlo, tal como ocurre con los experimentos reiterados que sobre algo se hace en el ámbito de las ciencias naturales (inclusive en este caso cada experimento es un hecho independiente nunca es el mismo).</a:t>
            </a:r>
          </a:p>
          <a:p>
            <a:r>
              <a:rPr lang="es-ES" dirty="0"/>
              <a:t>Pero eso no se puede hacer con el hecho delictivo, es decir no se puede volver a la vida a la víctima concreta del robo con subsecuentemente muerte, no se puede retroceder en el tiempo a la fecha del hecho (</a:t>
            </a:r>
            <a:r>
              <a:rPr lang="es-ES" dirty="0" err="1"/>
              <a:t>p.e</a:t>
            </a:r>
            <a:r>
              <a:rPr lang="es-ES" dirty="0"/>
              <a:t>. al 2 de febrero de 2018), no se puede RE-organizar el contexto del delito tal y como estaba momentos antes del hecho. NO se puede rebobinar la realidad cotidiana tal como se hace cuando se retrocede una película, hasta un determinado punto.</a:t>
            </a:r>
          </a:p>
          <a:p>
            <a:r>
              <a:rPr lang="es-ES" dirty="0"/>
              <a:t>Lo que queda del hecho delictivo, como de otros hechos históricos (pasados), son siempre </a:t>
            </a:r>
            <a:r>
              <a:rPr lang="es-ES" dirty="0">
                <a:solidFill>
                  <a:srgbClr val="FF0000"/>
                </a:solidFill>
              </a:rPr>
              <a:t>vestigios materiales</a:t>
            </a:r>
            <a:r>
              <a:rPr lang="es-ES" dirty="0"/>
              <a:t>.</a:t>
            </a:r>
          </a:p>
          <a:p>
            <a:r>
              <a:rPr lang="es-ES" dirty="0"/>
              <a:t>Estos </a:t>
            </a:r>
            <a:r>
              <a:rPr lang="es-ES" dirty="0">
                <a:solidFill>
                  <a:srgbClr val="FF0000"/>
                </a:solidFill>
              </a:rPr>
              <a:t>vestigios</a:t>
            </a:r>
            <a:r>
              <a:rPr lang="es-ES" dirty="0"/>
              <a:t> permiten generar</a:t>
            </a:r>
            <a:r>
              <a:rPr lang="es-ES" dirty="0">
                <a:solidFill>
                  <a:srgbClr val="FF0000"/>
                </a:solidFill>
              </a:rPr>
              <a:t> CONCLUSIONES en el investigador o la defensa, </a:t>
            </a:r>
            <a:r>
              <a:rPr lang="es-ES" dirty="0"/>
              <a:t>sobre lo que realmente ocurrió. Estas conclusiones se traducen en </a:t>
            </a:r>
            <a:r>
              <a:rPr lang="es-ES" b="1" dirty="0">
                <a:solidFill>
                  <a:srgbClr val="FF0000"/>
                </a:solidFill>
              </a:rPr>
              <a:t>ENUNCIADOS ASERTIVOS </a:t>
            </a:r>
            <a:r>
              <a:rPr lang="es-ES" dirty="0">
                <a:solidFill>
                  <a:srgbClr val="FF0000"/>
                </a:solidFill>
              </a:rPr>
              <a:t>cuando se exteriorizan en la realidad</a:t>
            </a:r>
            <a:r>
              <a:rPr lang="es-ES" dirty="0"/>
              <a:t>. (Los enunciados asertivos son aquellos que pueden ser verdaderos o falsos) </a:t>
            </a:r>
          </a:p>
          <a:p>
            <a:r>
              <a:rPr lang="es-PE" dirty="0"/>
              <a:t>El conjunto de </a:t>
            </a:r>
            <a:r>
              <a:rPr lang="es-PE" b="1" dirty="0">
                <a:solidFill>
                  <a:srgbClr val="FF0000"/>
                </a:solidFill>
              </a:rPr>
              <a:t>enunciados asertivos</a:t>
            </a:r>
            <a:r>
              <a:rPr lang="es-PE" dirty="0"/>
              <a:t> necesarios para conformar todas las circunstancias de caso se llama </a:t>
            </a:r>
            <a:r>
              <a:rPr lang="es-PE" dirty="0">
                <a:solidFill>
                  <a:srgbClr val="FF0000"/>
                </a:solidFill>
              </a:rPr>
              <a:t>HIPÓTESIS</a:t>
            </a:r>
            <a:r>
              <a:rPr lang="es-PE" dirty="0"/>
              <a:t>.</a:t>
            </a:r>
          </a:p>
        </p:txBody>
      </p:sp>
    </p:spTree>
    <p:extLst>
      <p:ext uri="{BB962C8B-B14F-4D97-AF65-F5344CB8AC3E}">
        <p14:creationId xmlns:p14="http://schemas.microsoft.com/office/powerpoint/2010/main" val="34816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a:extLst>
              <a:ext uri="{FF2B5EF4-FFF2-40B4-BE49-F238E27FC236}">
                <a16:creationId xmlns:a16="http://schemas.microsoft.com/office/drawing/2014/main" id="{275F66C4-1055-4A3D-BE25-11FEEF39A86F}"/>
              </a:ext>
            </a:extLst>
          </p:cNvPr>
          <p:cNvGraphicFramePr>
            <a:graphicFrameLocks noGrp="1"/>
          </p:cNvGraphicFramePr>
          <p:nvPr>
            <p:ph idx="1"/>
            <p:extLst>
              <p:ext uri="{D42A27DB-BD31-4B8C-83A1-F6EECF244321}">
                <p14:modId xmlns:p14="http://schemas.microsoft.com/office/powerpoint/2010/main" val="3968274734"/>
              </p:ext>
            </p:extLst>
          </p:nvPr>
        </p:nvGraphicFramePr>
        <p:xfrm>
          <a:off x="2589213" y="346229"/>
          <a:ext cx="8915400" cy="60900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lecha: hacia la izquierda 6">
            <a:extLst>
              <a:ext uri="{FF2B5EF4-FFF2-40B4-BE49-F238E27FC236}">
                <a16:creationId xmlns:a16="http://schemas.microsoft.com/office/drawing/2014/main" id="{B55316E9-B726-4006-A269-63C7F0124AE0}"/>
              </a:ext>
            </a:extLst>
          </p:cNvPr>
          <p:cNvSpPr/>
          <p:nvPr/>
        </p:nvSpPr>
        <p:spPr>
          <a:xfrm>
            <a:off x="8824404" y="4163627"/>
            <a:ext cx="2965142" cy="183767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t>EN EL PROCESO PENAL SE PRUEBAN  ENUNCIADOS Y SU CONJUTO HIPOTESIS</a:t>
            </a:r>
            <a:endParaRPr lang="es-PE" sz="1400" b="1" dirty="0"/>
          </a:p>
        </p:txBody>
      </p:sp>
    </p:spTree>
    <p:extLst>
      <p:ext uri="{BB962C8B-B14F-4D97-AF65-F5344CB8AC3E}">
        <p14:creationId xmlns:p14="http://schemas.microsoft.com/office/powerpoint/2010/main" val="3573989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C0ED4-CED8-42A4-81B5-E0FC795C01A6}"/>
              </a:ext>
            </a:extLst>
          </p:cNvPr>
          <p:cNvSpPr>
            <a:spLocks noGrp="1"/>
          </p:cNvSpPr>
          <p:nvPr>
            <p:ph type="title"/>
          </p:nvPr>
        </p:nvSpPr>
        <p:spPr/>
        <p:txBody>
          <a:bodyPr>
            <a:normAutofit/>
          </a:bodyPr>
          <a:lstStyle/>
          <a:p>
            <a:pPr algn="ctr"/>
            <a:r>
              <a:rPr lang="es-ES" b="1" dirty="0">
                <a:effectLst>
                  <a:outerShdw blurRad="38100" dist="38100" dir="2700000" algn="tl">
                    <a:srgbClr val="000000">
                      <a:alpha val="43137"/>
                    </a:srgbClr>
                  </a:outerShdw>
                </a:effectLst>
              </a:rPr>
              <a:t>3.2. DIFICULTAD PARA PROBAR ENUCIADOS E HIPÓTESIS DELICTIVAS</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16D428CA-4F08-4AB5-A5DB-9BC55F47DDF9}"/>
              </a:ext>
            </a:extLst>
          </p:cNvPr>
          <p:cNvSpPr>
            <a:spLocks noGrp="1"/>
          </p:cNvSpPr>
          <p:nvPr>
            <p:ph idx="1"/>
          </p:nvPr>
        </p:nvSpPr>
        <p:spPr/>
        <p:txBody>
          <a:bodyPr>
            <a:normAutofit lnSpcReduction="10000"/>
          </a:bodyPr>
          <a:lstStyle/>
          <a:p>
            <a:r>
              <a:rPr lang="es-ES" dirty="0"/>
              <a:t>La dificultad es que, POR LO GENERAL, los delitos se cometen en la </a:t>
            </a:r>
            <a:r>
              <a:rPr lang="es-ES" b="1" dirty="0">
                <a:solidFill>
                  <a:srgbClr val="FF0000"/>
                </a:solidFill>
                <a:effectLst>
                  <a:outerShdw blurRad="38100" dist="38100" dir="2700000" algn="tl">
                    <a:srgbClr val="000000">
                      <a:alpha val="43137"/>
                    </a:srgbClr>
                  </a:outerShdw>
                </a:effectLst>
              </a:rPr>
              <a:t>CLANDESTINIDAD</a:t>
            </a:r>
            <a:r>
              <a:rPr lang="es-ES" dirty="0"/>
              <a:t>.</a:t>
            </a:r>
          </a:p>
          <a:p>
            <a:r>
              <a:rPr lang="es-ES" dirty="0"/>
              <a:t>Por lo general esa</a:t>
            </a:r>
            <a:r>
              <a:rPr lang="es-ES" dirty="0">
                <a:solidFill>
                  <a:srgbClr val="FF0000"/>
                </a:solidFill>
              </a:rPr>
              <a:t> </a:t>
            </a:r>
            <a:r>
              <a:rPr lang="es-ES" b="1" dirty="0">
                <a:solidFill>
                  <a:srgbClr val="FF0000"/>
                </a:solidFill>
                <a:effectLst>
                  <a:outerShdw blurRad="38100" dist="38100" dir="2700000" algn="tl">
                    <a:srgbClr val="000000">
                      <a:alpha val="43137"/>
                    </a:srgbClr>
                  </a:outerShdw>
                </a:effectLst>
              </a:rPr>
              <a:t>CLANDESTINIDAD </a:t>
            </a:r>
            <a:r>
              <a:rPr lang="es-ES" dirty="0"/>
              <a:t>es buscada intencionalmente por el propio imputado.</a:t>
            </a:r>
          </a:p>
          <a:p>
            <a:r>
              <a:rPr lang="es-PE" dirty="0"/>
              <a:t>El autor de todo delito DOLOSO no convoca previamente a la policía, ni a la fiscalía, ni a testigos, ni publicita por los medios de comunicación que va a cometer un delito; por otro lado tampoco deja </a:t>
            </a:r>
            <a:r>
              <a:rPr lang="es-PE" b="1" dirty="0">
                <a:solidFill>
                  <a:srgbClr val="FF0000"/>
                </a:solidFill>
                <a:effectLst>
                  <a:outerShdw blurRad="38100" dist="38100" dir="2700000" algn="tl">
                    <a:srgbClr val="000000">
                      <a:alpha val="43137"/>
                    </a:srgbClr>
                  </a:outerShdw>
                </a:effectLst>
              </a:rPr>
              <a:t>VESTIGIOS</a:t>
            </a:r>
            <a:r>
              <a:rPr lang="es-PE" dirty="0"/>
              <a:t> que permitan su individualización, por ejemplo no se filma cometiendo el delito, no deja sus impresiones dactilares voluntariamente, no deja su sangre o saliva en la escena del crimen.</a:t>
            </a:r>
          </a:p>
          <a:p>
            <a:r>
              <a:rPr lang="es-PE" dirty="0"/>
              <a:t>Lo que hace es todo lo contrario, es decir evita que el delito se descubra prontamente paga ganar tiempo e igualmente evita dejar vestigios que permitan identificarlo.</a:t>
            </a:r>
          </a:p>
        </p:txBody>
      </p:sp>
    </p:spTree>
    <p:extLst>
      <p:ext uri="{BB962C8B-B14F-4D97-AF65-F5344CB8AC3E}">
        <p14:creationId xmlns:p14="http://schemas.microsoft.com/office/powerpoint/2010/main" val="1138111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BF4E58-FFFE-4230-8965-798F5326D696}"/>
              </a:ext>
            </a:extLst>
          </p:cNvPr>
          <p:cNvSpPr>
            <a:spLocks noGrp="1"/>
          </p:cNvSpPr>
          <p:nvPr>
            <p:ph type="title"/>
          </p:nvPr>
        </p:nvSpPr>
        <p:spPr/>
        <p:txBody>
          <a:bodyPr>
            <a:normAutofit fontScale="90000"/>
          </a:bodyPr>
          <a:lstStyle/>
          <a:p>
            <a:pPr algn="ctr"/>
            <a:r>
              <a:rPr lang="es-ES" b="1" dirty="0"/>
              <a:t>3.3. REGLAS DE INVESTIGACION PARA AFRONTAR LA CLANDESTINIDAD DEL DELITO EN LA INVESTIGACION</a:t>
            </a:r>
            <a:endParaRPr lang="es-PE" b="1" dirty="0"/>
          </a:p>
        </p:txBody>
      </p:sp>
      <p:sp>
        <p:nvSpPr>
          <p:cNvPr id="3" name="Marcador de contenido 2">
            <a:extLst>
              <a:ext uri="{FF2B5EF4-FFF2-40B4-BE49-F238E27FC236}">
                <a16:creationId xmlns:a16="http://schemas.microsoft.com/office/drawing/2014/main" id="{68F2C708-C9D3-405E-88AB-611061FBCBC2}"/>
              </a:ext>
            </a:extLst>
          </p:cNvPr>
          <p:cNvSpPr>
            <a:spLocks noGrp="1"/>
          </p:cNvSpPr>
          <p:nvPr>
            <p:ph idx="1"/>
          </p:nvPr>
        </p:nvSpPr>
        <p:spPr/>
        <p:txBody>
          <a:bodyPr>
            <a:normAutofit fontScale="77500" lnSpcReduction="20000"/>
          </a:bodyPr>
          <a:lstStyle/>
          <a:p>
            <a:r>
              <a:rPr lang="es-ES" dirty="0"/>
              <a:t>Constada la tendencia a la CLANDESTINIDAD del delito:</a:t>
            </a:r>
          </a:p>
          <a:p>
            <a:r>
              <a:rPr lang="es-ES" dirty="0"/>
              <a:t>NO se puede exigir que </a:t>
            </a:r>
            <a:r>
              <a:rPr lang="es-ES" dirty="0">
                <a:solidFill>
                  <a:srgbClr val="FF0000"/>
                </a:solidFill>
              </a:rPr>
              <a:t>siempre</a:t>
            </a:r>
            <a:r>
              <a:rPr lang="es-ES" dirty="0"/>
              <a:t> exista PRUEBA DIRECTA (testigo presencial, video) para desvirtuar el principio jurídico de presunción de inocencia. </a:t>
            </a:r>
            <a:r>
              <a:rPr lang="es-ES" b="1" dirty="0"/>
              <a:t>(Por ejemplo, en un homicidio no se puede decir que es necesario un testigo presencial para acreditar la participación del imputado)</a:t>
            </a:r>
          </a:p>
          <a:p>
            <a:r>
              <a:rPr lang="es-ES" dirty="0"/>
              <a:t>La forma común de probar los enunciados de una hipótesis delictiva es </a:t>
            </a:r>
            <a:r>
              <a:rPr lang="es-ES" dirty="0">
                <a:solidFill>
                  <a:srgbClr val="FF0000"/>
                </a:solidFill>
              </a:rPr>
              <a:t>a través de los vestigios materiales que quedaron en la escena del delito</a:t>
            </a:r>
            <a:r>
              <a:rPr lang="es-ES" dirty="0"/>
              <a:t> y las pericias que se hagan en dichos vestigios materiales para lograr la vinculación del denunciado.  </a:t>
            </a:r>
            <a:r>
              <a:rPr lang="es-ES" b="1" dirty="0"/>
              <a:t>ESTA ES LA REGLA GENERAL.</a:t>
            </a:r>
          </a:p>
          <a:p>
            <a:r>
              <a:rPr lang="es-ES" b="1" dirty="0"/>
              <a:t>NO hay prueba tasada en materia penal (SE GENERARIA IMPUNIDAD), sino que rige el principio de libertad probatoria (Art. 157CPP). Casación </a:t>
            </a:r>
          </a:p>
          <a:p>
            <a:r>
              <a:rPr lang="es-ES" b="1" dirty="0"/>
              <a:t>Todo vestigio o dicho sirve para probar cualquiera de los elementos constitutivos del delito, siempre que NO se vulneren derechos fundamentales EN SU OBTENCION. </a:t>
            </a:r>
          </a:p>
          <a:p>
            <a:r>
              <a:rPr lang="es-ES" b="1" dirty="0"/>
              <a:t>Lo importante es la pertinencia, conducencia y utilidad de los vestigios Y EL RAZONAMIENTO QUE SE HAGA PARA FUNDAMENTAR LA PERTINENCIA</a:t>
            </a:r>
          </a:p>
          <a:p>
            <a:r>
              <a:rPr lang="es-ES" b="1" dirty="0"/>
              <a:t>Ejemplo ultimo párrafo del considerando CUARTO de la </a:t>
            </a:r>
            <a:r>
              <a:rPr lang="es-ES" b="1" dirty="0">
                <a:solidFill>
                  <a:srgbClr val="FF0000"/>
                </a:solidFill>
              </a:rPr>
              <a:t>Casación 258-2015 –ICA.</a:t>
            </a:r>
            <a:endParaRPr lang="es-PE" b="1" dirty="0">
              <a:solidFill>
                <a:srgbClr val="FF0000"/>
              </a:solidFill>
            </a:endParaRPr>
          </a:p>
        </p:txBody>
      </p:sp>
    </p:spTree>
    <p:extLst>
      <p:ext uri="{BB962C8B-B14F-4D97-AF65-F5344CB8AC3E}">
        <p14:creationId xmlns:p14="http://schemas.microsoft.com/office/powerpoint/2010/main" val="80703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EB67DC-035E-4AA7-A9A2-F4F26FC57E5C}"/>
              </a:ext>
            </a:extLst>
          </p:cNvPr>
          <p:cNvSpPr>
            <a:spLocks noGrp="1"/>
          </p:cNvSpPr>
          <p:nvPr>
            <p:ph type="title"/>
          </p:nvPr>
        </p:nvSpPr>
        <p:spPr/>
        <p:txBody>
          <a:bodyPr>
            <a:normAutofit/>
          </a:bodyPr>
          <a:lstStyle/>
          <a:p>
            <a:pPr algn="ctr"/>
            <a:r>
              <a:rPr lang="es-ES" b="1" dirty="0">
                <a:effectLst>
                  <a:outerShdw blurRad="38100" dist="38100" dir="2700000" algn="tl">
                    <a:srgbClr val="000000">
                      <a:alpha val="43137"/>
                    </a:srgbClr>
                  </a:outerShdw>
                </a:effectLst>
              </a:rPr>
              <a:t>3.4. RAZONAMIENTO PROBATORIO EN LOS INDICIOS (INDIVIDUALMENTE)</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E61936DF-63DD-4399-825C-82BF4BEC2C35}"/>
              </a:ext>
            </a:extLst>
          </p:cNvPr>
          <p:cNvSpPr>
            <a:spLocks noGrp="1"/>
          </p:cNvSpPr>
          <p:nvPr>
            <p:ph idx="1"/>
          </p:nvPr>
        </p:nvSpPr>
        <p:spPr/>
        <p:txBody>
          <a:bodyPr/>
          <a:lstStyle/>
          <a:p>
            <a:pPr marL="0" indent="0">
              <a:buNone/>
            </a:pPr>
            <a:endParaRPr lang="es-ES" b="1" dirty="0"/>
          </a:p>
        </p:txBody>
      </p:sp>
      <p:sp>
        <p:nvSpPr>
          <p:cNvPr id="4" name="Diagrama de flujo: proceso 3">
            <a:extLst>
              <a:ext uri="{FF2B5EF4-FFF2-40B4-BE49-F238E27FC236}">
                <a16:creationId xmlns:a16="http://schemas.microsoft.com/office/drawing/2014/main" id="{9C3B9500-69B9-4420-BEA2-1B15C48609B2}"/>
              </a:ext>
            </a:extLst>
          </p:cNvPr>
          <p:cNvSpPr/>
          <p:nvPr/>
        </p:nvSpPr>
        <p:spPr>
          <a:xfrm rot="10800000" flipH="1" flipV="1">
            <a:off x="4132522" y="4767989"/>
            <a:ext cx="1393794" cy="3819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t>HECHO PROBADO</a:t>
            </a:r>
            <a:endParaRPr lang="es-PE" sz="1400" b="1" dirty="0"/>
          </a:p>
        </p:txBody>
      </p:sp>
      <p:sp>
        <p:nvSpPr>
          <p:cNvPr id="5" name="Rectángulo: esquinas redondeadas 4">
            <a:extLst>
              <a:ext uri="{FF2B5EF4-FFF2-40B4-BE49-F238E27FC236}">
                <a16:creationId xmlns:a16="http://schemas.microsoft.com/office/drawing/2014/main" id="{16B7E2E8-C262-4B7E-8A07-94C1ED7EEE5E}"/>
              </a:ext>
            </a:extLst>
          </p:cNvPr>
          <p:cNvSpPr/>
          <p:nvPr/>
        </p:nvSpPr>
        <p:spPr>
          <a:xfrm>
            <a:off x="5813243" y="3132294"/>
            <a:ext cx="2077375" cy="5934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MAXIMA DE LA EXPERIENCIA</a:t>
            </a:r>
            <a:r>
              <a:rPr lang="es-ES" dirty="0"/>
              <a:t> </a:t>
            </a:r>
            <a:endParaRPr lang="es-PE" dirty="0"/>
          </a:p>
        </p:txBody>
      </p:sp>
      <p:sp>
        <p:nvSpPr>
          <p:cNvPr id="6" name="Flecha: a la derecha 5">
            <a:extLst>
              <a:ext uri="{FF2B5EF4-FFF2-40B4-BE49-F238E27FC236}">
                <a16:creationId xmlns:a16="http://schemas.microsoft.com/office/drawing/2014/main" id="{7C4516F1-CED8-4486-B7D1-710BC484E906}"/>
              </a:ext>
            </a:extLst>
          </p:cNvPr>
          <p:cNvSpPr/>
          <p:nvPr/>
        </p:nvSpPr>
        <p:spPr>
          <a:xfrm>
            <a:off x="6557708" y="47030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Diagrama de flujo: proceso 6">
            <a:extLst>
              <a:ext uri="{FF2B5EF4-FFF2-40B4-BE49-F238E27FC236}">
                <a16:creationId xmlns:a16="http://schemas.microsoft.com/office/drawing/2014/main" id="{878CF5AC-A741-41EE-AE67-576B3F2FA2D4}"/>
              </a:ext>
            </a:extLst>
          </p:cNvPr>
          <p:cNvSpPr/>
          <p:nvPr/>
        </p:nvSpPr>
        <p:spPr>
          <a:xfrm>
            <a:off x="8567508" y="4703056"/>
            <a:ext cx="1586204" cy="40393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CONCLUSIÓN PROBABLE</a:t>
            </a:r>
            <a:endParaRPr lang="es-PE" sz="1600" b="1" dirty="0"/>
          </a:p>
        </p:txBody>
      </p:sp>
      <p:sp>
        <p:nvSpPr>
          <p:cNvPr id="8" name="Rectángulo: esquinas superiores, una redondeada y la otra cortada 7">
            <a:extLst>
              <a:ext uri="{FF2B5EF4-FFF2-40B4-BE49-F238E27FC236}">
                <a16:creationId xmlns:a16="http://schemas.microsoft.com/office/drawing/2014/main" id="{047C59E8-455B-4D21-8F96-37B43821CF13}"/>
              </a:ext>
            </a:extLst>
          </p:cNvPr>
          <p:cNvSpPr/>
          <p:nvPr/>
        </p:nvSpPr>
        <p:spPr>
          <a:xfrm>
            <a:off x="2636964" y="4750602"/>
            <a:ext cx="1048138" cy="389539"/>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t>INDICIO</a:t>
            </a:r>
            <a:endParaRPr lang="es-PE" sz="1600" dirty="0"/>
          </a:p>
        </p:txBody>
      </p:sp>
    </p:spTree>
    <p:extLst>
      <p:ext uri="{BB962C8B-B14F-4D97-AF65-F5344CB8AC3E}">
        <p14:creationId xmlns:p14="http://schemas.microsoft.com/office/powerpoint/2010/main" val="1779294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461AAD-11FF-48FC-B8FA-6EE4F6351F51}"/>
              </a:ext>
            </a:extLst>
          </p:cNvPr>
          <p:cNvSpPr>
            <a:spLocks noGrp="1"/>
          </p:cNvSpPr>
          <p:nvPr>
            <p:ph type="title"/>
          </p:nvPr>
        </p:nvSpPr>
        <p:spPr/>
        <p:txBody>
          <a:bodyPr>
            <a:normAutofit fontScale="90000"/>
          </a:bodyPr>
          <a:lstStyle/>
          <a:p>
            <a:pPr algn="ctr"/>
            <a:r>
              <a:rPr lang="es-ES" b="1" dirty="0">
                <a:effectLst>
                  <a:outerShdw blurRad="38100" dist="38100" dir="2700000" algn="tl">
                    <a:srgbClr val="000000">
                      <a:alpha val="43137"/>
                    </a:srgbClr>
                  </a:outerShdw>
                </a:effectLst>
              </a:rPr>
              <a:t>3.5. ANALISIS INDIVIDUAL DE UN INDICIO CONCOMITANTE (SIN PRUEBA DIRECTA)</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F02F2E65-BF54-4177-9459-5DC85F42781C}"/>
              </a:ext>
            </a:extLst>
          </p:cNvPr>
          <p:cNvSpPr>
            <a:spLocks noGrp="1"/>
          </p:cNvSpPr>
          <p:nvPr>
            <p:ph idx="1"/>
          </p:nvPr>
        </p:nvSpPr>
        <p:spPr/>
        <p:txBody>
          <a:bodyPr>
            <a:normAutofit fontScale="92500" lnSpcReduction="10000"/>
          </a:bodyPr>
          <a:lstStyle/>
          <a:p>
            <a:r>
              <a:rPr lang="es-ES" b="1" dirty="0">
                <a:solidFill>
                  <a:srgbClr val="FF0000"/>
                </a:solidFill>
                <a:highlight>
                  <a:srgbClr val="FFFF00"/>
                </a:highlight>
              </a:rPr>
              <a:t>INDICIO:</a:t>
            </a:r>
            <a:r>
              <a:rPr lang="es-ES" b="1" dirty="0">
                <a:solidFill>
                  <a:srgbClr val="0070C0"/>
                </a:solidFill>
                <a:highlight>
                  <a:srgbClr val="FFFF00"/>
                </a:highlight>
              </a:rPr>
              <a:t> </a:t>
            </a:r>
            <a:r>
              <a:rPr lang="es-ES" b="1" u="sng" dirty="0">
                <a:solidFill>
                  <a:srgbClr val="0070C0"/>
                </a:solidFill>
                <a:highlight>
                  <a:srgbClr val="FFFF00"/>
                </a:highlight>
              </a:rPr>
              <a:t>IMPRESIONES DACTILARES </a:t>
            </a:r>
            <a:r>
              <a:rPr lang="es-ES" b="1" dirty="0">
                <a:solidFill>
                  <a:srgbClr val="0070C0"/>
                </a:solidFill>
                <a:highlight>
                  <a:srgbClr val="FFFF00"/>
                </a:highlight>
              </a:rPr>
              <a:t>DE PEDRO EN ALGUNA PRENDA DE VESTIR DE PABLO, FALLECIDO EN ROBO CON SUBSECUENTE MUERTE</a:t>
            </a:r>
          </a:p>
          <a:p>
            <a:r>
              <a:rPr lang="es-ES" b="1" dirty="0">
                <a:solidFill>
                  <a:srgbClr val="FF0000"/>
                </a:solidFill>
                <a:highlight>
                  <a:srgbClr val="FFFF00"/>
                </a:highlight>
              </a:rPr>
              <a:t>DATO PROBADO: </a:t>
            </a:r>
            <a:r>
              <a:rPr lang="es-ES" b="1" dirty="0">
                <a:solidFill>
                  <a:srgbClr val="0070C0"/>
                </a:solidFill>
                <a:highlight>
                  <a:srgbClr val="FFFF00"/>
                </a:highlight>
              </a:rPr>
              <a:t>PEDRO ESTUVO </a:t>
            </a:r>
            <a:r>
              <a:rPr lang="es-ES" b="1" i="1" u="sng" dirty="0">
                <a:solidFill>
                  <a:srgbClr val="0070C0"/>
                </a:solidFill>
                <a:effectLst>
                  <a:outerShdw blurRad="38100" dist="38100" dir="2700000" algn="tl">
                    <a:srgbClr val="000000">
                      <a:alpha val="43137"/>
                    </a:srgbClr>
                  </a:outerShdw>
                </a:effectLst>
                <a:highlight>
                  <a:srgbClr val="FFFF00"/>
                </a:highlight>
              </a:rPr>
              <a:t>FÍSICAMENTE</a:t>
            </a:r>
            <a:r>
              <a:rPr lang="es-ES" b="1" dirty="0">
                <a:solidFill>
                  <a:srgbClr val="0070C0"/>
                </a:solidFill>
                <a:highlight>
                  <a:srgbClr val="FFFF00"/>
                </a:highlight>
              </a:rPr>
              <a:t> EN LA ESCENA DEL DELITO </a:t>
            </a:r>
          </a:p>
          <a:p>
            <a:r>
              <a:rPr lang="es-PE" b="1" dirty="0">
                <a:solidFill>
                  <a:srgbClr val="FF0000"/>
                </a:solidFill>
                <a:highlight>
                  <a:srgbClr val="FFFF00"/>
                </a:highlight>
              </a:rPr>
              <a:t>CONCLUSION: </a:t>
            </a:r>
            <a:r>
              <a:rPr lang="es-PE" b="1" dirty="0">
                <a:solidFill>
                  <a:srgbClr val="0070C0"/>
                </a:solidFill>
                <a:highlight>
                  <a:srgbClr val="FFFF00"/>
                </a:highlight>
              </a:rPr>
              <a:t>PEDRO MATÓ A PABLO (para sustraer las pertenencias de su casa)</a:t>
            </a:r>
          </a:p>
          <a:p>
            <a:r>
              <a:rPr lang="es-PE" b="1" dirty="0">
                <a:solidFill>
                  <a:srgbClr val="0070C0"/>
                </a:solidFill>
                <a:highlight>
                  <a:srgbClr val="FFFF00"/>
                </a:highlight>
              </a:rPr>
              <a:t>¿Qué tiene que ver esta conclusión con el dato probado?</a:t>
            </a:r>
          </a:p>
          <a:p>
            <a:r>
              <a:rPr lang="es-PE" b="1" dirty="0">
                <a:solidFill>
                  <a:srgbClr val="FF0000"/>
                </a:solidFill>
                <a:highlight>
                  <a:srgbClr val="FFFF00"/>
                </a:highlight>
              </a:rPr>
              <a:t>MAXIMA DE LA EXPERIENCIA: </a:t>
            </a:r>
            <a:r>
              <a:rPr lang="es-PE" b="1" i="1" dirty="0">
                <a:solidFill>
                  <a:srgbClr val="0070C0"/>
                </a:solidFill>
                <a:effectLst>
                  <a:outerShdw blurRad="38100" dist="38100" dir="2700000" algn="tl">
                    <a:srgbClr val="000000">
                      <a:alpha val="43137"/>
                    </a:srgbClr>
                  </a:outerShdw>
                </a:effectLst>
                <a:highlight>
                  <a:srgbClr val="FFFF00"/>
                </a:highlight>
              </a:rPr>
              <a:t>POR LO GENERAL SOLO LOS AUTORES DE UN HECHO SON QUIENES ESTUVIERON FISICA Y EXCLUSIVAMENTE EN LA ESCENA DEL CRIMEN QUE COMETIERON</a:t>
            </a:r>
            <a:r>
              <a:rPr lang="es-PE" b="1" dirty="0">
                <a:solidFill>
                  <a:srgbClr val="0070C0"/>
                </a:solidFill>
                <a:highlight>
                  <a:srgbClr val="FFFF00"/>
                </a:highlight>
              </a:rPr>
              <a:t>. EXTRAORDINARIAMENTE HABRÍAN ESTADO PERSONAS QUE TRATARON DE AUXILIAR.</a:t>
            </a:r>
          </a:p>
          <a:p>
            <a:r>
              <a:rPr lang="es-PE" b="1" dirty="0">
                <a:solidFill>
                  <a:schemeClr val="tx1"/>
                </a:solidFill>
              </a:rPr>
              <a:t>Para descartar esta excepción sirve el análisis similar de otro indicio diferente. Por ejemplo el </a:t>
            </a:r>
            <a:r>
              <a:rPr lang="es-PE" b="1" dirty="0">
                <a:solidFill>
                  <a:srgbClr val="00B0F0"/>
                </a:solidFill>
                <a:effectLst>
                  <a:outerShdw blurRad="38100" dist="38100" dir="2700000" algn="tl">
                    <a:srgbClr val="000000">
                      <a:alpha val="43137"/>
                    </a:srgbClr>
                  </a:outerShdw>
                </a:effectLst>
              </a:rPr>
              <a:t>posterior pase a la clandestinidad de Pedro</a:t>
            </a:r>
            <a:r>
              <a:rPr lang="es-PE" b="1" dirty="0">
                <a:solidFill>
                  <a:schemeClr val="tx1"/>
                </a:solidFill>
                <a:effectLst>
                  <a:outerShdw blurRad="38100" dist="38100" dir="2700000" algn="tl">
                    <a:srgbClr val="000000">
                      <a:alpha val="43137"/>
                    </a:srgbClr>
                  </a:outerShdw>
                </a:effectLst>
              </a:rPr>
              <a:t>.</a:t>
            </a:r>
            <a:endParaRPr lang="es-PE" b="1" dirty="0">
              <a:solidFill>
                <a:schemeClr val="tx1"/>
              </a:solidFill>
            </a:endParaRPr>
          </a:p>
          <a:p>
            <a:endParaRPr lang="es-PE" b="1" dirty="0">
              <a:solidFill>
                <a:schemeClr val="tx1"/>
              </a:solidFill>
              <a:highlight>
                <a:srgbClr val="FFFF00"/>
              </a:highlight>
            </a:endParaRPr>
          </a:p>
          <a:p>
            <a:endParaRPr lang="es-PE" b="1" dirty="0">
              <a:solidFill>
                <a:srgbClr val="0070C0"/>
              </a:solidFill>
              <a:highlight>
                <a:srgbClr val="FFFF00"/>
              </a:highlight>
            </a:endParaRPr>
          </a:p>
        </p:txBody>
      </p:sp>
    </p:spTree>
    <p:extLst>
      <p:ext uri="{BB962C8B-B14F-4D97-AF65-F5344CB8AC3E}">
        <p14:creationId xmlns:p14="http://schemas.microsoft.com/office/powerpoint/2010/main" val="583339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D202AF-5AC6-450E-BB82-674F976B958E}"/>
              </a:ext>
            </a:extLst>
          </p:cNvPr>
          <p:cNvSpPr>
            <a:spLocks noGrp="1"/>
          </p:cNvSpPr>
          <p:nvPr>
            <p:ph type="title"/>
          </p:nvPr>
        </p:nvSpPr>
        <p:spPr/>
        <p:txBody>
          <a:bodyPr>
            <a:normAutofit fontScale="90000"/>
          </a:bodyPr>
          <a:lstStyle/>
          <a:p>
            <a:pPr algn="ctr"/>
            <a:r>
              <a:rPr lang="es-ES" b="1" i="1" dirty="0">
                <a:effectLst>
                  <a:outerShdw blurRad="38100" dist="38100" dir="2700000" algn="tl">
                    <a:srgbClr val="000000">
                      <a:alpha val="43137"/>
                    </a:srgbClr>
                  </a:outerShdw>
                </a:effectLst>
              </a:rPr>
              <a:t>3.6. ANALISIS INDIVIDUAL </a:t>
            </a:r>
            <a:r>
              <a:rPr lang="es-ES" b="1" i="1" cap="all" dirty="0">
                <a:effectLst>
                  <a:outerShdw blurRad="38100" dist="38100" dir="2700000" algn="tl">
                    <a:srgbClr val="000000">
                      <a:alpha val="43137"/>
                    </a:srgbClr>
                  </a:outerShdw>
                </a:effectLst>
              </a:rPr>
              <a:t>DEL indicio de comportamiento posterior del imputado (SIN PRUEBA DIRECTA)</a:t>
            </a:r>
            <a:endParaRPr lang="es-PE" b="1" i="1" cap="all"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EA2C76E-5680-470A-A5C8-F6E4397F523D}"/>
              </a:ext>
            </a:extLst>
          </p:cNvPr>
          <p:cNvSpPr>
            <a:spLocks noGrp="1"/>
          </p:cNvSpPr>
          <p:nvPr>
            <p:ph idx="1"/>
          </p:nvPr>
        </p:nvSpPr>
        <p:spPr/>
        <p:txBody>
          <a:bodyPr>
            <a:normAutofit fontScale="85000" lnSpcReduction="10000"/>
          </a:bodyPr>
          <a:lstStyle/>
          <a:p>
            <a:r>
              <a:rPr lang="es-ES" b="1" dirty="0">
                <a:solidFill>
                  <a:srgbClr val="FF0000"/>
                </a:solidFill>
                <a:highlight>
                  <a:srgbClr val="FFFF00"/>
                </a:highlight>
              </a:rPr>
              <a:t>INDICIO: </a:t>
            </a:r>
            <a:r>
              <a:rPr lang="es-ES" b="1" dirty="0">
                <a:solidFill>
                  <a:srgbClr val="0070C0"/>
                </a:solidFill>
                <a:highlight>
                  <a:srgbClr val="FFFF00"/>
                </a:highlight>
              </a:rPr>
              <a:t>INFORME LABORAL SOBRE DE LA EMPRESA DONDE TRABAJABA</a:t>
            </a:r>
          </a:p>
          <a:p>
            <a:r>
              <a:rPr lang="es-ES" b="1" dirty="0">
                <a:solidFill>
                  <a:srgbClr val="FF0000"/>
                </a:solidFill>
                <a:highlight>
                  <a:srgbClr val="FFFF00"/>
                </a:highlight>
              </a:rPr>
              <a:t>DATO PROBADO</a:t>
            </a:r>
            <a:r>
              <a:rPr lang="es-ES" b="1" dirty="0">
                <a:solidFill>
                  <a:srgbClr val="0070C0"/>
                </a:solidFill>
                <a:highlight>
                  <a:srgbClr val="FFFF00"/>
                </a:highlight>
              </a:rPr>
              <a:t>:</a:t>
            </a:r>
            <a:r>
              <a:rPr lang="es-ES" b="1" dirty="0">
                <a:solidFill>
                  <a:srgbClr val="00B0F0"/>
                </a:solidFill>
                <a:highlight>
                  <a:srgbClr val="FFFF00"/>
                </a:highlight>
              </a:rPr>
              <a:t> </a:t>
            </a:r>
            <a:r>
              <a:rPr lang="es-ES" b="1" dirty="0">
                <a:solidFill>
                  <a:srgbClr val="0070C0"/>
                </a:solidFill>
                <a:highlight>
                  <a:srgbClr val="FFFF00"/>
                </a:highlight>
              </a:rPr>
              <a:t>PEDRO HA ABANDONADO UNILATERALMENTE SU TRABAJO SIN MOTIVO ALGUNO</a:t>
            </a:r>
          </a:p>
          <a:p>
            <a:r>
              <a:rPr lang="es-PE" b="1" dirty="0">
                <a:solidFill>
                  <a:srgbClr val="FF0000"/>
                </a:solidFill>
                <a:highlight>
                  <a:srgbClr val="FFFF00"/>
                </a:highlight>
              </a:rPr>
              <a:t>CONCLUSION: </a:t>
            </a:r>
            <a:r>
              <a:rPr lang="es-PE" b="1" dirty="0">
                <a:solidFill>
                  <a:srgbClr val="0070C0"/>
                </a:solidFill>
                <a:highlight>
                  <a:srgbClr val="FFFF00"/>
                </a:highlight>
              </a:rPr>
              <a:t>PEDRO MATÓ A PABLO (para sustraer las pertenencias de su casa)</a:t>
            </a:r>
          </a:p>
          <a:p>
            <a:r>
              <a:rPr lang="es-PE" b="1" dirty="0">
                <a:solidFill>
                  <a:srgbClr val="0070C0"/>
                </a:solidFill>
                <a:highlight>
                  <a:srgbClr val="FFFF00"/>
                </a:highlight>
              </a:rPr>
              <a:t>¿Qué tiene que ver esta conclusión con el dato probado?</a:t>
            </a:r>
          </a:p>
          <a:p>
            <a:r>
              <a:rPr lang="es-PE" b="1" dirty="0">
                <a:solidFill>
                  <a:srgbClr val="FF0000"/>
                </a:solidFill>
                <a:highlight>
                  <a:srgbClr val="FFFF00"/>
                </a:highlight>
              </a:rPr>
              <a:t>MAXIMA DE LA EXPERIENCIA: </a:t>
            </a:r>
            <a:r>
              <a:rPr lang="es-PE" b="1" i="1" dirty="0">
                <a:solidFill>
                  <a:srgbClr val="0070C0"/>
                </a:solidFill>
                <a:effectLst>
                  <a:outerShdw blurRad="38100" dist="38100" dir="2700000" algn="tl">
                    <a:srgbClr val="000000">
                      <a:alpha val="43137"/>
                    </a:srgbClr>
                  </a:outerShdw>
                </a:effectLst>
                <a:highlight>
                  <a:srgbClr val="FFFF00"/>
                </a:highlight>
              </a:rPr>
              <a:t>POR LO GENERAL SOLO LAS PERSONAS QUE HA COMETIDO UN ACTO REPROCHABLE POR LA JUSTICIA ABANDONAN SU ACTIVIDADES LABORALES COTIDIANAS, INMOTIVADAMENTE</a:t>
            </a:r>
            <a:r>
              <a:rPr lang="es-PE" b="1" dirty="0">
                <a:solidFill>
                  <a:srgbClr val="0070C0"/>
                </a:solidFill>
                <a:highlight>
                  <a:srgbClr val="FFFF00"/>
                </a:highlight>
              </a:rPr>
              <a:t>. EXTRAORDINARIAMENTE SOLO LAS ABANDONARIAN SI HABRÍA CONSEGUIDO OTRO TRABAJO MEJOR QUE EL QUE DEJARON.</a:t>
            </a:r>
            <a:endParaRPr lang="es-PE" b="1" dirty="0">
              <a:solidFill>
                <a:schemeClr val="tx1"/>
              </a:solidFill>
              <a:highlight>
                <a:srgbClr val="FFFF00"/>
              </a:highlight>
            </a:endParaRPr>
          </a:p>
          <a:p>
            <a:r>
              <a:rPr lang="es-PE" dirty="0">
                <a:solidFill>
                  <a:schemeClr val="tx1"/>
                </a:solidFill>
              </a:rPr>
              <a:t>Tan solo con estos “dos” indicios (CONCORDANTES Y CONVERGENTES) se ha desvirtuado el principio de presunción de inocencia de Pedro. SALVO QUE EXISTAN CONTRA INDICIOS como que las impresiones dactilares fueron sembradas posteriormente en la escena del crimen o que el empleador de Pedro haya mentido en su informe.</a:t>
            </a:r>
          </a:p>
        </p:txBody>
      </p:sp>
    </p:spTree>
    <p:extLst>
      <p:ext uri="{BB962C8B-B14F-4D97-AF65-F5344CB8AC3E}">
        <p14:creationId xmlns:p14="http://schemas.microsoft.com/office/powerpoint/2010/main" val="168714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E8A432-290B-46C6-A404-5F363D2D9346}"/>
              </a:ext>
            </a:extLst>
          </p:cNvPr>
          <p:cNvSpPr>
            <a:spLocks noGrp="1"/>
          </p:cNvSpPr>
          <p:nvPr>
            <p:ph type="title"/>
          </p:nvPr>
        </p:nvSpPr>
        <p:spPr/>
        <p:txBody>
          <a:bodyPr>
            <a:normAutofit/>
          </a:bodyPr>
          <a:lstStyle/>
          <a:p>
            <a:pPr algn="ctr"/>
            <a:r>
              <a:rPr lang="es-ES" b="1" dirty="0">
                <a:effectLst>
                  <a:outerShdw blurRad="38100" dist="38100" dir="2700000" algn="tl">
                    <a:srgbClr val="000000">
                      <a:alpha val="43137"/>
                    </a:srgbClr>
                  </a:outerShdw>
                </a:effectLst>
              </a:rPr>
              <a:t>1.1. ELEMENTOS ESENCIALES DEL TIPO PENAL </a:t>
            </a:r>
            <a:endParaRPr lang="es-PE" b="1" dirty="0">
              <a:effectLst>
                <a:outerShdw blurRad="38100" dist="38100" dir="2700000" algn="tl">
                  <a:srgbClr val="000000">
                    <a:alpha val="43137"/>
                  </a:srgbClr>
                </a:outerShdw>
              </a:effectLst>
            </a:endParaRPr>
          </a:p>
        </p:txBody>
      </p:sp>
      <p:graphicFrame>
        <p:nvGraphicFramePr>
          <p:cNvPr id="4" name="Marcador de contenido 3">
            <a:extLst>
              <a:ext uri="{FF2B5EF4-FFF2-40B4-BE49-F238E27FC236}">
                <a16:creationId xmlns:a16="http://schemas.microsoft.com/office/drawing/2014/main" id="{8CEDB0AE-6E84-4B5B-8B45-EC2F84A5ADB3}"/>
              </a:ext>
            </a:extLst>
          </p:cNvPr>
          <p:cNvGraphicFramePr>
            <a:graphicFrameLocks noGrp="1"/>
          </p:cNvGraphicFramePr>
          <p:nvPr>
            <p:ph idx="1"/>
            <p:extLst>
              <p:ext uri="{D42A27DB-BD31-4B8C-83A1-F6EECF244321}">
                <p14:modId xmlns:p14="http://schemas.microsoft.com/office/powerpoint/2010/main" val="1921752350"/>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0450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E14270-C71C-40B9-97F3-1AC0659CAE11}"/>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3.7. LA PRUEBA EN EL DELITO DE ROBO AGRAVADO</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39B639D3-EDD8-4F80-B2C0-88C4432A505C}"/>
              </a:ext>
            </a:extLst>
          </p:cNvPr>
          <p:cNvSpPr>
            <a:spLocks noGrp="1"/>
          </p:cNvSpPr>
          <p:nvPr>
            <p:ph idx="1"/>
          </p:nvPr>
        </p:nvSpPr>
        <p:spPr/>
        <p:txBody>
          <a:bodyPr/>
          <a:lstStyle/>
          <a:p>
            <a:r>
              <a:rPr lang="es-ES" dirty="0"/>
              <a:t>Por lo general en los delitos de ROBO AGRAVADO </a:t>
            </a:r>
            <a:r>
              <a:rPr lang="es-ES" b="1" dirty="0">
                <a:solidFill>
                  <a:srgbClr val="FF0000"/>
                </a:solidFill>
              </a:rPr>
              <a:t>existe un testigo presencial</a:t>
            </a:r>
            <a:r>
              <a:rPr lang="es-ES" dirty="0"/>
              <a:t>, es decir </a:t>
            </a:r>
            <a:r>
              <a:rPr lang="es-ES" b="1" dirty="0">
                <a:solidFill>
                  <a:srgbClr val="FF0000"/>
                </a:solidFill>
              </a:rPr>
              <a:t>existe prueba directa.</a:t>
            </a:r>
          </a:p>
          <a:p>
            <a:r>
              <a:rPr lang="es-ES" dirty="0">
                <a:solidFill>
                  <a:schemeClr val="tx1"/>
                </a:solidFill>
              </a:rPr>
              <a:t>Se trata del </a:t>
            </a:r>
            <a:r>
              <a:rPr lang="es-ES" b="1" dirty="0">
                <a:solidFill>
                  <a:schemeClr val="tx1"/>
                </a:solidFill>
                <a:effectLst>
                  <a:outerShdw blurRad="38100" dist="38100" dir="2700000" algn="tl">
                    <a:srgbClr val="000000">
                      <a:alpha val="43137"/>
                    </a:srgbClr>
                  </a:outerShdw>
                </a:effectLst>
              </a:rPr>
              <a:t>agraviado.</a:t>
            </a:r>
          </a:p>
          <a:p>
            <a:r>
              <a:rPr lang="es-ES" dirty="0">
                <a:solidFill>
                  <a:schemeClr val="tx1"/>
                </a:solidFill>
              </a:rPr>
              <a:t>En efecto, el </a:t>
            </a:r>
            <a:r>
              <a:rPr lang="es-ES" b="1" dirty="0">
                <a:solidFill>
                  <a:srgbClr val="FF0000"/>
                </a:solidFill>
              </a:rPr>
              <a:t>Acuerdo Plenario 2-2005/CJ-116 </a:t>
            </a:r>
            <a:r>
              <a:rPr lang="es-ES" dirty="0">
                <a:solidFill>
                  <a:schemeClr val="tx1"/>
                </a:solidFill>
              </a:rPr>
              <a:t>establece que </a:t>
            </a:r>
            <a:r>
              <a:rPr lang="es-ES" i="1" dirty="0">
                <a:solidFill>
                  <a:schemeClr val="tx1"/>
                </a:solidFill>
              </a:rPr>
              <a:t>“T</a:t>
            </a:r>
            <a:r>
              <a:rPr lang="es-MX" i="1" dirty="0" err="1">
                <a:solidFill>
                  <a:schemeClr val="tx1"/>
                </a:solidFill>
              </a:rPr>
              <a:t>ratándose</a:t>
            </a:r>
            <a:r>
              <a:rPr lang="es-MX" i="1" dirty="0">
                <a:solidFill>
                  <a:schemeClr val="tx1"/>
                </a:solidFill>
              </a:rPr>
              <a:t> de las declaraciones de un agraviado, aún cuando sea el único testigo de los hechos, al no regir el antiguo principio jurídico </a:t>
            </a:r>
            <a:r>
              <a:rPr lang="es-MX" i="1" dirty="0" err="1">
                <a:solidFill>
                  <a:schemeClr val="tx1"/>
                </a:solidFill>
              </a:rPr>
              <a:t>testis</a:t>
            </a:r>
            <a:r>
              <a:rPr lang="es-MX" i="1" dirty="0">
                <a:solidFill>
                  <a:schemeClr val="tx1"/>
                </a:solidFill>
              </a:rPr>
              <a:t> </a:t>
            </a:r>
            <a:r>
              <a:rPr lang="es-MX" i="1" dirty="0" err="1">
                <a:solidFill>
                  <a:schemeClr val="tx1"/>
                </a:solidFill>
              </a:rPr>
              <a:t>unus</a:t>
            </a:r>
            <a:r>
              <a:rPr lang="es-MX" i="1" dirty="0">
                <a:solidFill>
                  <a:schemeClr val="tx1"/>
                </a:solidFill>
              </a:rPr>
              <a:t> </a:t>
            </a:r>
            <a:r>
              <a:rPr lang="es-MX" i="1" dirty="0" err="1">
                <a:solidFill>
                  <a:schemeClr val="tx1"/>
                </a:solidFill>
              </a:rPr>
              <a:t>testis</a:t>
            </a:r>
            <a:r>
              <a:rPr lang="es-MX" i="1" dirty="0">
                <a:solidFill>
                  <a:schemeClr val="tx1"/>
                </a:solidFill>
              </a:rPr>
              <a:t> </a:t>
            </a:r>
            <a:r>
              <a:rPr lang="es-MX" i="1" dirty="0" err="1">
                <a:solidFill>
                  <a:schemeClr val="tx1"/>
                </a:solidFill>
              </a:rPr>
              <a:t>nullus</a:t>
            </a:r>
            <a:r>
              <a:rPr lang="es-MX" i="1" dirty="0">
                <a:solidFill>
                  <a:schemeClr val="tx1"/>
                </a:solidFill>
              </a:rPr>
              <a:t>, tiene entidad para ser considerada prueba válida de cargo y, por ende, virtualidad procesal para enervar la presunción de inocencia del imputado (...)”</a:t>
            </a:r>
            <a:r>
              <a:rPr lang="es-ES" b="1" dirty="0">
                <a:solidFill>
                  <a:srgbClr val="FF0000"/>
                </a:solidFill>
              </a:rPr>
              <a:t>  </a:t>
            </a:r>
            <a:endParaRPr lang="es-ES" i="1" dirty="0">
              <a:solidFill>
                <a:schemeClr val="tx1"/>
              </a:solidFill>
            </a:endParaRPr>
          </a:p>
          <a:p>
            <a:r>
              <a:rPr lang="es-ES" i="1" dirty="0">
                <a:solidFill>
                  <a:srgbClr val="0070C0"/>
                </a:solidFill>
              </a:rPr>
              <a:t>Para que efectivamente destruya el principio de presunción de inocencia debe cumplir requisitos:</a:t>
            </a:r>
            <a:endParaRPr lang="es-PE" i="1" dirty="0">
              <a:solidFill>
                <a:srgbClr val="0070C0"/>
              </a:solidFill>
            </a:endParaRPr>
          </a:p>
        </p:txBody>
      </p:sp>
    </p:spTree>
    <p:extLst>
      <p:ext uri="{BB962C8B-B14F-4D97-AF65-F5344CB8AC3E}">
        <p14:creationId xmlns:p14="http://schemas.microsoft.com/office/powerpoint/2010/main" val="2809509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53B22-9A50-4DFF-874D-8B28390F2F1A}"/>
              </a:ext>
            </a:extLst>
          </p:cNvPr>
          <p:cNvSpPr>
            <a:spLocks noGrp="1"/>
          </p:cNvSpPr>
          <p:nvPr>
            <p:ph type="title"/>
          </p:nvPr>
        </p:nvSpPr>
        <p:spPr/>
        <p:txBody>
          <a:bodyPr>
            <a:normAutofit fontScale="90000"/>
          </a:bodyPr>
          <a:lstStyle/>
          <a:p>
            <a:pPr algn="ctr"/>
            <a:r>
              <a:rPr lang="es-ES" b="1" dirty="0"/>
              <a:t>3.8. 	Requisitos de la declaración del agraviado para destruir el principio de presunción de inocencia</a:t>
            </a:r>
            <a:endParaRPr lang="es-PE" b="1" dirty="0"/>
          </a:p>
        </p:txBody>
      </p:sp>
      <p:sp>
        <p:nvSpPr>
          <p:cNvPr id="3" name="Marcador de contenido 2">
            <a:extLst>
              <a:ext uri="{FF2B5EF4-FFF2-40B4-BE49-F238E27FC236}">
                <a16:creationId xmlns:a16="http://schemas.microsoft.com/office/drawing/2014/main" id="{8664CEA4-AB58-4DED-A7D9-E28B0E58BED1}"/>
              </a:ext>
            </a:extLst>
          </p:cNvPr>
          <p:cNvSpPr>
            <a:spLocks noGrp="1"/>
          </p:cNvSpPr>
          <p:nvPr>
            <p:ph idx="1"/>
          </p:nvPr>
        </p:nvSpPr>
        <p:spPr/>
        <p:txBody>
          <a:bodyPr/>
          <a:lstStyle/>
          <a:p>
            <a:r>
              <a:rPr lang="es-ES" dirty="0">
                <a:solidFill>
                  <a:srgbClr val="0070C0"/>
                </a:solidFill>
              </a:rPr>
              <a:t>1. Entre agraviado e imputado no debe haber odio previo, resentimiento previo, enemistad previa, y otras similares que indiquen que el presunto agraviado puede estar tratando de perjudicar al imputado. </a:t>
            </a:r>
            <a:r>
              <a:rPr lang="es-ES" i="1" u="sng" dirty="0">
                <a:solidFill>
                  <a:srgbClr val="0070C0"/>
                </a:solidFill>
                <a:effectLst>
                  <a:outerShdw blurRad="38100" dist="38100" dir="2700000" algn="tl">
                    <a:srgbClr val="000000">
                      <a:alpha val="43137"/>
                    </a:srgbClr>
                  </a:outerShdw>
                </a:effectLst>
              </a:rPr>
              <a:t>Por eso es importante para la Fiscalía la pregunta al imputado sobre si conoce al agraviado, si el imputado dice que no lo conoce, se cumple con este requisito (ausencia de incredibilidad subjetiva)</a:t>
            </a:r>
          </a:p>
          <a:p>
            <a:r>
              <a:rPr lang="es-ES" dirty="0"/>
              <a:t>2. La declaración debe ser coherente y solida, pero lo más importante debe estar rodeada de corroboraciones periféricas OBJETIVAS (INDICIOS); </a:t>
            </a:r>
            <a:r>
              <a:rPr lang="es-ES" i="1" u="sng" dirty="0"/>
              <a:t>esos indicios debe valorarse independientemente cada uno como se hizo anteriormente y luego de manera conjunta incluida la declaración de la víctima. (Verosimilitud)</a:t>
            </a:r>
            <a:r>
              <a:rPr lang="es-ES" dirty="0"/>
              <a:t>  </a:t>
            </a:r>
          </a:p>
          <a:p>
            <a:r>
              <a:rPr lang="es-ES" dirty="0">
                <a:solidFill>
                  <a:srgbClr val="0070C0"/>
                </a:solidFill>
              </a:rPr>
              <a:t>3. El agraviado debe </a:t>
            </a:r>
            <a:r>
              <a:rPr lang="es-ES" b="1" dirty="0">
                <a:solidFill>
                  <a:srgbClr val="0070C0"/>
                </a:solidFill>
                <a:effectLst>
                  <a:outerShdw blurRad="38100" dist="38100" dir="2700000" algn="tl">
                    <a:srgbClr val="000000">
                      <a:alpha val="43137"/>
                    </a:srgbClr>
                  </a:outerShdw>
                </a:effectLst>
              </a:rPr>
              <a:t>persistir en la incriminación.</a:t>
            </a:r>
            <a:endParaRPr lang="es-ES" dirty="0">
              <a:solidFill>
                <a:srgbClr val="0070C0"/>
              </a:solidFill>
            </a:endParaRPr>
          </a:p>
          <a:p>
            <a:endParaRPr lang="es-PE" dirty="0">
              <a:solidFill>
                <a:srgbClr val="0070C0"/>
              </a:solidFill>
            </a:endParaRPr>
          </a:p>
        </p:txBody>
      </p:sp>
    </p:spTree>
    <p:extLst>
      <p:ext uri="{BB962C8B-B14F-4D97-AF65-F5344CB8AC3E}">
        <p14:creationId xmlns:p14="http://schemas.microsoft.com/office/powerpoint/2010/main" val="3060780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C04A47-B4EE-42F1-B768-1E1085C72DE5}"/>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3.9. En torno a la verosimilitud del relato del agraviado</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1998A51D-38D0-4E1E-AF1F-2018FB90F09B}"/>
              </a:ext>
            </a:extLst>
          </p:cNvPr>
          <p:cNvSpPr>
            <a:spLocks noGrp="1"/>
          </p:cNvSpPr>
          <p:nvPr>
            <p:ph idx="1"/>
          </p:nvPr>
        </p:nvSpPr>
        <p:spPr/>
        <p:txBody>
          <a:bodyPr/>
          <a:lstStyle/>
          <a:p>
            <a:r>
              <a:rPr lang="es-ES" dirty="0">
                <a:solidFill>
                  <a:schemeClr val="tx1"/>
                </a:solidFill>
              </a:rPr>
              <a:t>El </a:t>
            </a:r>
            <a:r>
              <a:rPr lang="es-ES" b="1" dirty="0">
                <a:solidFill>
                  <a:srgbClr val="FF0000"/>
                </a:solidFill>
              </a:rPr>
              <a:t>RECURSO DE NULIDAD 2172-2015, LIMA </a:t>
            </a:r>
            <a:r>
              <a:rPr lang="es-ES" dirty="0"/>
              <a:t>señaló que </a:t>
            </a:r>
            <a:r>
              <a:rPr lang="es-ES" i="1" dirty="0"/>
              <a:t>“</a:t>
            </a:r>
            <a:r>
              <a:rPr lang="es-MX" i="1" dirty="0"/>
              <a:t>El criterio de verosimilitud supone que el contenido de la declaración no debe ser </a:t>
            </a:r>
            <a:r>
              <a:rPr lang="es-MX" b="1" i="1" dirty="0"/>
              <a:t>ilógico, absurdo o insólito </a:t>
            </a:r>
            <a:r>
              <a:rPr lang="es-MX" i="1" dirty="0"/>
              <a:t>en sí mismo; </a:t>
            </a:r>
            <a:r>
              <a:rPr lang="es-MX" b="1" i="1" dirty="0"/>
              <a:t>además</a:t>
            </a:r>
            <a:r>
              <a:rPr lang="es-MX" i="1" dirty="0"/>
              <a:t>, requiere ser corroborado con otros datos obrantes en el proceso; que si bien no tienen referencia directa del hecho delictivo, atañen a algún aspecto táctico cuya comprobación contribuya a la verosimilitud del testimonio de la víctima.</a:t>
            </a:r>
            <a:r>
              <a:rPr lang="es-ES" i="1" dirty="0"/>
              <a:t>”</a:t>
            </a:r>
            <a:endParaRPr lang="es-PE" i="1" dirty="0"/>
          </a:p>
        </p:txBody>
      </p:sp>
    </p:spTree>
    <p:extLst>
      <p:ext uri="{BB962C8B-B14F-4D97-AF65-F5344CB8AC3E}">
        <p14:creationId xmlns:p14="http://schemas.microsoft.com/office/powerpoint/2010/main" val="2099147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9A3D40-0D26-485C-B8EE-F8405B3B9BDB}"/>
              </a:ext>
            </a:extLst>
          </p:cNvPr>
          <p:cNvSpPr>
            <a:spLocks noGrp="1"/>
          </p:cNvSpPr>
          <p:nvPr>
            <p:ph type="title"/>
          </p:nvPr>
        </p:nvSpPr>
        <p:spPr/>
        <p:txBody>
          <a:bodyPr>
            <a:normAutofit/>
          </a:bodyPr>
          <a:lstStyle/>
          <a:p>
            <a:pPr algn="ctr"/>
            <a:r>
              <a:rPr lang="es-ES" b="1" dirty="0"/>
              <a:t>3.10. En torno a la </a:t>
            </a:r>
            <a:r>
              <a:rPr lang="es-ES" b="1" i="1" dirty="0"/>
              <a:t>persistencia del agraviado en la incriminación</a:t>
            </a:r>
            <a:endParaRPr lang="es-PE" b="1" i="1" dirty="0"/>
          </a:p>
        </p:txBody>
      </p:sp>
      <p:sp>
        <p:nvSpPr>
          <p:cNvPr id="3" name="Marcador de contenido 2">
            <a:extLst>
              <a:ext uri="{FF2B5EF4-FFF2-40B4-BE49-F238E27FC236}">
                <a16:creationId xmlns:a16="http://schemas.microsoft.com/office/drawing/2014/main" id="{5A87318A-8C43-4395-B5D8-313F4414D9EC}"/>
              </a:ext>
            </a:extLst>
          </p:cNvPr>
          <p:cNvSpPr>
            <a:spLocks noGrp="1"/>
          </p:cNvSpPr>
          <p:nvPr>
            <p:ph idx="1"/>
          </p:nvPr>
        </p:nvSpPr>
        <p:spPr/>
        <p:txBody>
          <a:bodyPr>
            <a:normAutofit fontScale="85000" lnSpcReduction="20000"/>
          </a:bodyPr>
          <a:lstStyle/>
          <a:p>
            <a:r>
              <a:rPr lang="es-ES" b="1" dirty="0"/>
              <a:t>No es un requisito absoluto</a:t>
            </a:r>
            <a:r>
              <a:rPr lang="es-ES" dirty="0"/>
              <a:t>, en la </a:t>
            </a:r>
            <a:r>
              <a:rPr lang="es-MX" b="1" dirty="0">
                <a:solidFill>
                  <a:srgbClr val="FF0000"/>
                </a:solidFill>
                <a:effectLst>
                  <a:outerShdw blurRad="38100" dist="38100" dir="2700000" algn="tl">
                    <a:srgbClr val="000000">
                      <a:alpha val="43137"/>
                    </a:srgbClr>
                  </a:outerShdw>
                </a:effectLst>
              </a:rPr>
              <a:t>CASACIÓN </a:t>
            </a:r>
            <a:r>
              <a:rPr lang="es-MX" b="1" dirty="0" err="1">
                <a:solidFill>
                  <a:srgbClr val="FF0000"/>
                </a:solidFill>
                <a:effectLst>
                  <a:outerShdw blurRad="38100" dist="38100" dir="2700000" algn="tl">
                    <a:srgbClr val="000000">
                      <a:alpha val="43137"/>
                    </a:srgbClr>
                  </a:outerShdw>
                </a:effectLst>
              </a:rPr>
              <a:t>N.°</a:t>
            </a:r>
            <a:r>
              <a:rPr lang="es-MX" b="1" dirty="0">
                <a:solidFill>
                  <a:srgbClr val="FF0000"/>
                </a:solidFill>
                <a:effectLst>
                  <a:outerShdw blurRad="38100" dist="38100" dir="2700000" algn="tl">
                    <a:srgbClr val="000000">
                      <a:alpha val="43137"/>
                    </a:srgbClr>
                  </a:outerShdw>
                </a:effectLst>
              </a:rPr>
              <a:t> 1394-2018/EL SANTA </a:t>
            </a:r>
            <a:r>
              <a:rPr lang="es-MX" dirty="0"/>
              <a:t>se ha señalado que: </a:t>
            </a:r>
            <a:r>
              <a:rPr lang="es-MX" i="1" dirty="0"/>
              <a:t>“El factor de la persistencia no es un requisito absoluto. Existen razones que pueden explicar por qué una víctima primero sindica al autor del delito en su agravio y, luego, se retracta. Este análisis debe realizarse en concordancia con las demás pruebas actuadas, en la que el factor de corroboración objetiva de carácter periférico se erige en el central.”</a:t>
            </a:r>
            <a:endParaRPr lang="es-MX" b="1" dirty="0"/>
          </a:p>
          <a:p>
            <a:r>
              <a:rPr lang="es-MX" b="1" dirty="0"/>
              <a:t>La imprecisión en cuanto a las fechas del hecho no eliminan la persistencia</a:t>
            </a:r>
            <a:r>
              <a:rPr lang="es-MX" dirty="0"/>
              <a:t>, en el </a:t>
            </a:r>
            <a:r>
              <a:rPr lang="es-MX" i="1" dirty="0"/>
              <a:t> </a:t>
            </a:r>
            <a:r>
              <a:rPr lang="es-MX" b="1" dirty="0">
                <a:solidFill>
                  <a:srgbClr val="FF0000"/>
                </a:solidFill>
                <a:effectLst>
                  <a:outerShdw blurRad="38100" dist="38100" dir="2700000" algn="tl">
                    <a:srgbClr val="000000">
                      <a:alpha val="43137"/>
                    </a:srgbClr>
                  </a:outerShdw>
                </a:effectLst>
              </a:rPr>
              <a:t>R.N. 624-2014-Ayacucho</a:t>
            </a:r>
            <a:r>
              <a:rPr lang="es-MX" dirty="0">
                <a:solidFill>
                  <a:schemeClr val="tx1"/>
                </a:solidFill>
              </a:rPr>
              <a:t>, se ha señalado que: </a:t>
            </a:r>
            <a:r>
              <a:rPr lang="es-MX" i="1" dirty="0">
                <a:solidFill>
                  <a:schemeClr val="tx1"/>
                </a:solidFill>
              </a:rPr>
              <a:t>“En buena cuenta, el juzgador entiende que la imprecisión que existe en la declaración de la menor respecto a las fechas en que acontecieron los abusos, elimina la persistencia en la incriminación. Este entender resulta erróneo por dos motivos convergentes. En primer lugar, la persistencia en la incriminación que exige el Acuerdo Plenario 2-2005/CJ-116 no puede entenderse como un relato pormenorizado que incluye hasta el más mínimo detalle sobre el momento y la hora en que ocurrieron los hechos. Esa persistencia debe entenderse referida al núcleo de la imputación que sustenta la tesis acusatoria. Sin duda, si el relato incriminatorio varía en el tiempo respecto a cómo ocurrió el hecho criminal, no existirá persistencia en la incriminación. Pero si, por el contrario, la variación en el relato versa sobre circunstancias periféricas, no se puede entender que no existe persistencia en la incriminación.”</a:t>
            </a:r>
            <a:endParaRPr lang="es-ES" i="1" dirty="0">
              <a:solidFill>
                <a:schemeClr val="tx1"/>
              </a:solidFill>
            </a:endParaRPr>
          </a:p>
          <a:p>
            <a:endParaRPr lang="es-PE" dirty="0"/>
          </a:p>
        </p:txBody>
      </p:sp>
    </p:spTree>
    <p:extLst>
      <p:ext uri="{BB962C8B-B14F-4D97-AF65-F5344CB8AC3E}">
        <p14:creationId xmlns:p14="http://schemas.microsoft.com/office/powerpoint/2010/main" val="1270076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93034D-BC64-47BA-8762-ABD745F79CF9}"/>
              </a:ext>
            </a:extLst>
          </p:cNvPr>
          <p:cNvSpPr>
            <a:spLocks noGrp="1"/>
          </p:cNvSpPr>
          <p:nvPr>
            <p:ph type="title"/>
          </p:nvPr>
        </p:nvSpPr>
        <p:spPr/>
        <p:txBody>
          <a:bodyPr>
            <a:normAutofit fontScale="90000"/>
          </a:bodyPr>
          <a:lstStyle/>
          <a:p>
            <a:pPr algn="ctr"/>
            <a:r>
              <a:rPr lang="es-ES" b="1" dirty="0">
                <a:effectLst>
                  <a:outerShdw blurRad="38100" dist="38100" dir="2700000" algn="tl">
                    <a:srgbClr val="000000">
                      <a:alpha val="43137"/>
                    </a:srgbClr>
                  </a:outerShdw>
                </a:effectLst>
              </a:rPr>
              <a:t>3.11. CASOS PARTICULARES: LA ACREDITACION DE LA PRE-EXISTENCIA DEL BIEN</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9572C100-2874-49E2-973F-489856B14E6E}"/>
              </a:ext>
            </a:extLst>
          </p:cNvPr>
          <p:cNvSpPr>
            <a:spLocks noGrp="1"/>
          </p:cNvSpPr>
          <p:nvPr>
            <p:ph idx="1"/>
          </p:nvPr>
        </p:nvSpPr>
        <p:spPr/>
        <p:txBody>
          <a:bodyPr>
            <a:normAutofit lnSpcReduction="10000"/>
          </a:bodyPr>
          <a:lstStyle/>
          <a:p>
            <a:r>
              <a:rPr lang="es-MX" dirty="0"/>
              <a:t>El articulo 201. 1 del CPP dice </a:t>
            </a:r>
            <a:r>
              <a:rPr lang="es-MX" i="1" dirty="0"/>
              <a:t>“En los delitos contra el patrimonio deberá acreditarse la preexistencia de la cosa materia del delito, con cualquier medio de prueba idóneo.”</a:t>
            </a:r>
          </a:p>
          <a:p>
            <a:r>
              <a:rPr lang="es-MX" dirty="0"/>
              <a:t>Al respecto el </a:t>
            </a:r>
            <a:r>
              <a:rPr lang="es-MX" b="1" dirty="0">
                <a:solidFill>
                  <a:srgbClr val="FF0000"/>
                </a:solidFill>
              </a:rPr>
              <a:t>R. N. N.º 1840-2017- JUNÍN </a:t>
            </a:r>
            <a:r>
              <a:rPr lang="es-MX" dirty="0">
                <a:solidFill>
                  <a:schemeClr val="tx1"/>
                </a:solidFill>
              </a:rPr>
              <a:t>señaló que </a:t>
            </a:r>
            <a:r>
              <a:rPr lang="es-MX" i="1" dirty="0">
                <a:solidFill>
                  <a:schemeClr val="tx1"/>
                </a:solidFill>
              </a:rPr>
              <a:t>“La preexistencia del bien no se acredita mediante prueba tasada, puede tener diversas fuentes; una de ellas, las declaraciones uniformes de los agraviados, quienes afirmaron poseer dinero en pequeñas cantidades que uniformemente reputaron como sustraído.”</a:t>
            </a:r>
          </a:p>
          <a:p>
            <a:r>
              <a:rPr lang="es-MX" i="1" dirty="0">
                <a:solidFill>
                  <a:schemeClr val="tx1"/>
                </a:solidFill>
              </a:rPr>
              <a:t>El </a:t>
            </a:r>
            <a:r>
              <a:rPr lang="es-MX" b="1" dirty="0">
                <a:solidFill>
                  <a:srgbClr val="FF0000"/>
                </a:solidFill>
              </a:rPr>
              <a:t>R. N. </a:t>
            </a:r>
            <a:r>
              <a:rPr lang="es-MX" b="1" dirty="0" err="1">
                <a:solidFill>
                  <a:srgbClr val="FF0000"/>
                </a:solidFill>
              </a:rPr>
              <a:t>N.°</a:t>
            </a:r>
            <a:r>
              <a:rPr lang="es-MX" b="1" dirty="0">
                <a:solidFill>
                  <a:srgbClr val="FF0000"/>
                </a:solidFill>
              </a:rPr>
              <a:t> 1838-2018 LIMA SUR</a:t>
            </a:r>
            <a:r>
              <a:rPr lang="es-MX" i="1" dirty="0">
                <a:solidFill>
                  <a:schemeClr val="tx1"/>
                </a:solidFill>
              </a:rPr>
              <a:t> señaló que: La falta de acreditación de la preexistencia del bien no constituye un fundamento que haga atípica la conducta, tanto más si en el presente caso se cuenta con la declaración jurada de la agraviada, que constituye una manifestación legal de posesión de los bienes que reputó como sustraídos.</a:t>
            </a:r>
          </a:p>
          <a:p>
            <a:endParaRPr lang="es-MX" i="1" dirty="0">
              <a:solidFill>
                <a:schemeClr val="tx1"/>
              </a:solidFill>
            </a:endParaRPr>
          </a:p>
          <a:p>
            <a:endParaRPr lang="es-PE" i="1" dirty="0">
              <a:solidFill>
                <a:schemeClr val="tx1"/>
              </a:solidFill>
            </a:endParaRPr>
          </a:p>
        </p:txBody>
      </p:sp>
    </p:spTree>
    <p:extLst>
      <p:ext uri="{BB962C8B-B14F-4D97-AF65-F5344CB8AC3E}">
        <p14:creationId xmlns:p14="http://schemas.microsoft.com/office/powerpoint/2010/main" val="179951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65ADB-3958-4E2C-BFFD-B87DA8E0A1A7}"/>
              </a:ext>
            </a:extLst>
          </p:cNvPr>
          <p:cNvSpPr>
            <a:spLocks noGrp="1"/>
          </p:cNvSpPr>
          <p:nvPr>
            <p:ph type="title"/>
          </p:nvPr>
        </p:nvSpPr>
        <p:spPr/>
        <p:txBody>
          <a:bodyPr>
            <a:normAutofit fontScale="90000"/>
          </a:bodyPr>
          <a:lstStyle/>
          <a:p>
            <a:r>
              <a:rPr lang="es-ES" b="1" dirty="0"/>
              <a:t>3.12.</a:t>
            </a:r>
            <a:r>
              <a:rPr lang="es-ES" b="1" dirty="0">
                <a:effectLst>
                  <a:outerShdw blurRad="38100" dist="38100" dir="2700000" algn="tl">
                    <a:srgbClr val="000000">
                      <a:alpha val="43137"/>
                    </a:srgbClr>
                  </a:outerShdw>
                </a:effectLst>
              </a:rPr>
              <a:t> CASOS PARTICULARES: LA CONCURRENCIA DE DOS O MAS PERSONAS</a:t>
            </a:r>
            <a:endParaRPr lang="es-PE" dirty="0"/>
          </a:p>
        </p:txBody>
      </p:sp>
      <p:sp>
        <p:nvSpPr>
          <p:cNvPr id="3" name="Marcador de contenido 2">
            <a:extLst>
              <a:ext uri="{FF2B5EF4-FFF2-40B4-BE49-F238E27FC236}">
                <a16:creationId xmlns:a16="http://schemas.microsoft.com/office/drawing/2014/main" id="{97C9D1B7-AE06-45AA-9EA8-674E0803AE2F}"/>
              </a:ext>
            </a:extLst>
          </p:cNvPr>
          <p:cNvSpPr>
            <a:spLocks noGrp="1"/>
          </p:cNvSpPr>
          <p:nvPr>
            <p:ph idx="1"/>
          </p:nvPr>
        </p:nvSpPr>
        <p:spPr/>
        <p:txBody>
          <a:bodyPr/>
          <a:lstStyle/>
          <a:p>
            <a:r>
              <a:rPr lang="es-PE" dirty="0"/>
              <a:t>El </a:t>
            </a:r>
            <a:r>
              <a:rPr lang="es-PE" b="1" dirty="0">
                <a:solidFill>
                  <a:srgbClr val="FF0000"/>
                </a:solidFill>
              </a:rPr>
              <a:t>RN 415-2017-lima sur </a:t>
            </a:r>
            <a:r>
              <a:rPr lang="es-PE" dirty="0">
                <a:solidFill>
                  <a:schemeClr val="tx1"/>
                </a:solidFill>
              </a:rPr>
              <a:t>señala que</a:t>
            </a:r>
            <a:r>
              <a:rPr lang="es-PE" b="1" dirty="0">
                <a:solidFill>
                  <a:schemeClr val="tx1"/>
                </a:solidFill>
              </a:rPr>
              <a:t>: </a:t>
            </a:r>
            <a:r>
              <a:rPr lang="es-PE" i="1" dirty="0">
                <a:solidFill>
                  <a:schemeClr val="tx1"/>
                </a:solidFill>
              </a:rPr>
              <a:t>“</a:t>
            </a:r>
            <a:r>
              <a:rPr lang="es-MX" i="1" dirty="0">
                <a:solidFill>
                  <a:schemeClr val="tx1"/>
                </a:solidFill>
              </a:rPr>
              <a:t>La no identificación del llamado “</a:t>
            </a:r>
            <a:r>
              <a:rPr lang="es-MX" i="1" dirty="0" err="1">
                <a:solidFill>
                  <a:schemeClr val="tx1"/>
                </a:solidFill>
              </a:rPr>
              <a:t>Pícoro</a:t>
            </a:r>
            <a:r>
              <a:rPr lang="es-MX" i="1" dirty="0">
                <a:solidFill>
                  <a:schemeClr val="tx1"/>
                </a:solidFill>
              </a:rPr>
              <a:t>”, de cuya existencia da fe el propio imputado no es relevante para excluir el hecho delictivo y el concurso de dos personas en la comisión del delito, como así lo describió la víctima -para esta acreditación no se requiere el requisito formal de la identificación plena de este último y, menos, su presencia, declaración y condena-. Los problemas en torno a la prisión preventiva y su delimitación temporal, no inciden en el juicio de culpabilidad, por lo que su alegación es irrelevante. El recurso defensivo, centrado en el juicio histórico, debe desestimarse.</a:t>
            </a:r>
            <a:r>
              <a:rPr lang="es-PE" i="1" dirty="0">
                <a:solidFill>
                  <a:schemeClr val="tx1"/>
                </a:solidFill>
              </a:rPr>
              <a:t>”</a:t>
            </a:r>
            <a:endParaRPr lang="es-PE" i="1" dirty="0">
              <a:solidFill>
                <a:srgbClr val="FF0000"/>
              </a:solidFill>
            </a:endParaRPr>
          </a:p>
        </p:txBody>
      </p:sp>
    </p:spTree>
    <p:extLst>
      <p:ext uri="{BB962C8B-B14F-4D97-AF65-F5344CB8AC3E}">
        <p14:creationId xmlns:p14="http://schemas.microsoft.com/office/powerpoint/2010/main" val="3224045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078D20-3EB9-4766-80A8-7B9D3AF222AF}"/>
              </a:ext>
            </a:extLst>
          </p:cNvPr>
          <p:cNvSpPr>
            <a:spLocks noGrp="1"/>
          </p:cNvSpPr>
          <p:nvPr>
            <p:ph type="title"/>
          </p:nvPr>
        </p:nvSpPr>
        <p:spPr/>
        <p:txBody>
          <a:bodyPr>
            <a:normAutofit fontScale="90000"/>
          </a:bodyPr>
          <a:lstStyle/>
          <a:p>
            <a:pPr algn="ctr"/>
            <a:r>
              <a:rPr lang="es-ES" b="1" dirty="0"/>
              <a:t>3.12.</a:t>
            </a:r>
            <a:r>
              <a:rPr lang="es-ES" b="1" dirty="0">
                <a:effectLst>
                  <a:outerShdw blurRad="38100" dist="38100" dir="2700000" algn="tl">
                    <a:srgbClr val="000000">
                      <a:alpha val="43137"/>
                    </a:srgbClr>
                  </a:outerShdw>
                </a:effectLst>
              </a:rPr>
              <a:t> CASOS PARTICULARES: LA DECLARACION DEL IMPUTADO DE LA INVESTIGACION SE USA EN JUICIO</a:t>
            </a:r>
            <a:endParaRPr lang="es-MX" dirty="0"/>
          </a:p>
        </p:txBody>
      </p:sp>
      <p:sp>
        <p:nvSpPr>
          <p:cNvPr id="3" name="Marcador de contenido 2">
            <a:extLst>
              <a:ext uri="{FF2B5EF4-FFF2-40B4-BE49-F238E27FC236}">
                <a16:creationId xmlns:a16="http://schemas.microsoft.com/office/drawing/2014/main" id="{AE5EA7E7-97AE-4692-A014-A9EE9681B14A}"/>
              </a:ext>
            </a:extLst>
          </p:cNvPr>
          <p:cNvSpPr>
            <a:spLocks noGrp="1"/>
          </p:cNvSpPr>
          <p:nvPr>
            <p:ph idx="1"/>
          </p:nvPr>
        </p:nvSpPr>
        <p:spPr/>
        <p:txBody>
          <a:bodyPr>
            <a:normAutofit fontScale="47500" lnSpcReduction="20000"/>
          </a:bodyPr>
          <a:lstStyle/>
          <a:p>
            <a:r>
              <a:rPr lang="es-MX" dirty="0">
                <a:solidFill>
                  <a:srgbClr val="FF0000"/>
                </a:solidFill>
              </a:rPr>
              <a:t>El </a:t>
            </a:r>
            <a:r>
              <a:rPr lang="es-MX" b="1" dirty="0">
                <a:solidFill>
                  <a:srgbClr val="FF0000"/>
                </a:solidFill>
              </a:rPr>
              <a:t>R. N. </a:t>
            </a:r>
            <a:r>
              <a:rPr lang="es-MX" b="1" dirty="0" err="1">
                <a:solidFill>
                  <a:srgbClr val="FF0000"/>
                </a:solidFill>
              </a:rPr>
              <a:t>N.°</a:t>
            </a:r>
            <a:r>
              <a:rPr lang="es-MX" b="1" dirty="0">
                <a:solidFill>
                  <a:srgbClr val="FF0000"/>
                </a:solidFill>
              </a:rPr>
              <a:t> 287-2017 LIMA </a:t>
            </a:r>
            <a:r>
              <a:rPr lang="es-MX" dirty="0"/>
              <a:t>señala que: “ (…)corresponde remitirnos a los alcances establecidos en la jurisprudencia vinculante establecidos en el Recurso de Nulidad </a:t>
            </a:r>
            <a:r>
              <a:rPr lang="es-MX" dirty="0" err="1"/>
              <a:t>N.°</a:t>
            </a:r>
            <a:r>
              <a:rPr lang="es-MX" dirty="0"/>
              <a:t> 3044-2004, que en su considerando quinto, refiere que cuando se trata de testigos o imputados que han declarado indistintamente en ambas etapas del proceso penal, en la medida en que la declaración prestada en la etapa de la instrucción se haya actuado con las garantías legalmente exigibles -situación que se extiende a las declaraciones en sede policial, siempre que se cumpla lo expresamente estatuido en la norma habilitante pertinente referido a la presencia del Fiscal y, en su caso, del abogado defensor- el Tribunal no está obligado a creer aquello que se dijo en el acto oral, sino que tiene libertad para conceder mayor o menor fiabilidad a unas u otras de tales declaraciones, pues puede ocurrir, que por determinadas razones ofrezca mayor credibilidad lo declarado en la etapa de instrucción que lo dicho después en juicio oral (…)”</a:t>
            </a:r>
          </a:p>
          <a:p>
            <a:r>
              <a:rPr lang="es-MX" b="1" dirty="0">
                <a:solidFill>
                  <a:srgbClr val="FF0000"/>
                </a:solidFill>
              </a:rPr>
              <a:t>Acuerdo plenario 3-2018 SPN </a:t>
            </a:r>
            <a:r>
              <a:rPr lang="es-MX" dirty="0"/>
              <a:t>señala que: A tenor de lo dispuesto en el artículo 376°. 1 del CPP es posible la lectura de la declaración previa del imputado, en caso este se rehúse a declarar en el plenario, en esa línea de razonamiento, nada obsta a que se pueda usar esa misma declaración previa, con la finalidad de evidenciar una contradicción con una declaración en juicio oral, prestada en virtud de un acto derivado de la autonomía del imputado como sujeto procesal, y que además tiene la posibilidad latente de guardar silencio en ejercicio de esa libertad. Es menester precisar que, una declaración prestada en la investigación, sin coacción, no trae como consecuencia necesaria una declaración contra reo. Correlativamente, el pedido de cotejar una declaración previa de un imputado con la vertida en juicio, por presuntas contradicciones entre las mismas, es perfectamente razonable, dada la facultad </a:t>
            </a:r>
            <a:r>
              <a:rPr lang="es-MX" dirty="0" err="1"/>
              <a:t>interperlatoria</a:t>
            </a:r>
            <a:r>
              <a:rPr lang="es-MX" dirty="0"/>
              <a:t> que tienen las partes procesales, lo cual no afecta de manera alguna al derecho a la no autoincriminación[4]. Negar dicha práctica por parte del órgano jurisdiccional, excluye el escrutinio de información relevante (que no es suficiente para condenar sin prueba periférica) para adoptar una decisión y, en este punto viene al caso lo argumentado por Nieva </a:t>
            </a:r>
            <a:r>
              <a:rPr lang="es-MX" dirty="0" err="1"/>
              <a:t>Fenoll</a:t>
            </a:r>
            <a:r>
              <a:rPr lang="es-MX" dirty="0"/>
              <a:t>, J. (2010). La valoración de la prueba. Madrid. Marcial Pons. Página 193 et passim: “[u]</a:t>
            </a:r>
            <a:r>
              <a:rPr lang="es-MX" dirty="0" err="1"/>
              <a:t>na</a:t>
            </a:r>
            <a:r>
              <a:rPr lang="es-MX" dirty="0"/>
              <a:t> cierta distancia por parte del juez favorece su imagen de ecuanimidad (…) pero no de forma que el juez se transforme en un convidado de piedra. La cuestión tiene relevancia, sobre todo en los interrogatorios, sean de partes, testigos o peritos. (…) Las leyes no sólo no impiden que – los jueces cuestionen a estos sujetos sobre aspectos concretos, sino que existen ^numerosos preceptos que avalan dicha intervención (…) No es negativo que el juez se implique en la prueba (…) creo que es esencial que lo haga, porque si no entiende la declaración de alguno de los sujetos que depongan en el proceso, bien parece que lo lógico es que consulte sus dudas con el declarante, y no que permanezca en silencio mostrando un interés rayano con la apatía (…) Por supuesto que el interés de las partes no suele ser que resplandezca la verdad, sino simplemente ganar el proceso. Y por ello precisamente es por lo que la figura del juez y su intervención en esta fase resultan esenciales. Y es que habida cuenta, precisamente, de que el juez es imparcial, no le moverá otro impulso que intentar alejarse de las posiciones interesadas de las parles y tratar de esclarecer el </a:t>
            </a:r>
            <a:r>
              <a:rPr lang="es-MX" dirty="0" err="1"/>
              <a:t>dubium</a:t>
            </a:r>
            <a:r>
              <a:rPr lang="es-MX" dirty="0"/>
              <a:t> que le han planteado. (…) Si el juez tuviera que permanecer perfectamente pasivo en la fase de la práctica probatoria, desde luego asistiría al proceso como un árbitro desinformado o, peor aún, informado solamente por lo que las partes transmiten.”</a:t>
            </a:r>
          </a:p>
          <a:p>
            <a:endParaRPr lang="es-MX" dirty="0"/>
          </a:p>
        </p:txBody>
      </p:sp>
    </p:spTree>
    <p:extLst>
      <p:ext uri="{BB962C8B-B14F-4D97-AF65-F5344CB8AC3E}">
        <p14:creationId xmlns:p14="http://schemas.microsoft.com/office/powerpoint/2010/main" val="7398469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40" name="Rectangle 39">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73513" y="0"/>
            <a:ext cx="5613431" cy="6853245"/>
            <a:chOff x="2487613" y="285750"/>
            <a:chExt cx="2428876" cy="5654676"/>
          </a:xfrm>
          <a:solidFill>
            <a:schemeClr val="accent1"/>
          </a:solidFill>
        </p:grpSpPr>
        <p:sp>
          <p:nvSpPr>
            <p:cNvPr id="43"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4"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5"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6"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7"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8"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9"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0"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1"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2"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3"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4"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6"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2" name="Título 1">
            <a:extLst>
              <a:ext uri="{FF2B5EF4-FFF2-40B4-BE49-F238E27FC236}">
                <a16:creationId xmlns:a16="http://schemas.microsoft.com/office/drawing/2014/main" id="{6FAEB855-ABAF-4139-9D85-E30E91178789}"/>
              </a:ext>
            </a:extLst>
          </p:cNvPr>
          <p:cNvSpPr>
            <a:spLocks noGrp="1"/>
          </p:cNvSpPr>
          <p:nvPr>
            <p:ph type="title"/>
          </p:nvPr>
        </p:nvSpPr>
        <p:spPr>
          <a:xfrm>
            <a:off x="987215" y="1318591"/>
            <a:ext cx="5102159" cy="4220820"/>
          </a:xfrm>
        </p:spPr>
        <p:txBody>
          <a:bodyPr vert="horz" lIns="91440" tIns="45720" rIns="91440" bIns="45720" rtlCol="0" anchor="ctr">
            <a:normAutofit/>
          </a:bodyPr>
          <a:lstStyle/>
          <a:p>
            <a:r>
              <a:rPr lang="en-US" sz="5400" b="1" dirty="0">
                <a:solidFill>
                  <a:srgbClr val="FFFFFF"/>
                </a:solidFill>
                <a:effectLst>
                  <a:outerShdw blurRad="38100" dist="38100" dir="2700000" algn="tl">
                    <a:srgbClr val="000000">
                      <a:alpha val="43137"/>
                    </a:srgbClr>
                  </a:outerShdw>
                </a:effectLst>
              </a:rPr>
              <a:t>IV. ANALISIS DEL CASO CONCRETO</a:t>
            </a:r>
          </a:p>
        </p:txBody>
      </p:sp>
      <p:sp>
        <p:nvSpPr>
          <p:cNvPr id="3" name="Marcador de texto 2">
            <a:extLst>
              <a:ext uri="{FF2B5EF4-FFF2-40B4-BE49-F238E27FC236}">
                <a16:creationId xmlns:a16="http://schemas.microsoft.com/office/drawing/2014/main" id="{510EA094-EC70-4269-BE7D-6341862DCDD1}"/>
              </a:ext>
            </a:extLst>
          </p:cNvPr>
          <p:cNvSpPr>
            <a:spLocks noGrp="1"/>
          </p:cNvSpPr>
          <p:nvPr>
            <p:ph type="body" idx="1"/>
          </p:nvPr>
        </p:nvSpPr>
        <p:spPr>
          <a:xfrm>
            <a:off x="7712032" y="804334"/>
            <a:ext cx="3675634" cy="5249332"/>
          </a:xfrm>
        </p:spPr>
        <p:txBody>
          <a:bodyPr vert="horz" lIns="91440" tIns="45720" rIns="91440" bIns="45720" rtlCol="0" anchor="ctr">
            <a:normAutofit/>
          </a:bodyPr>
          <a:lstStyle/>
          <a:p>
            <a:r>
              <a:rPr lang="en-US" sz="1800">
                <a:solidFill>
                  <a:srgbClr val="FFFFFF"/>
                </a:solidFill>
              </a:rPr>
              <a:t>Sobre Robo Agravado</a:t>
            </a:r>
          </a:p>
        </p:txBody>
      </p:sp>
    </p:spTree>
    <p:extLst>
      <p:ext uri="{BB962C8B-B14F-4D97-AF65-F5344CB8AC3E}">
        <p14:creationId xmlns:p14="http://schemas.microsoft.com/office/powerpoint/2010/main" val="2739106774"/>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F7A5A8D-D0EF-4D67-912E-A3099D99B197}"/>
              </a:ext>
            </a:extLst>
          </p:cNvPr>
          <p:cNvSpPr>
            <a:spLocks noGrp="1"/>
          </p:cNvSpPr>
          <p:nvPr>
            <p:ph type="title"/>
          </p:nvPr>
        </p:nvSpPr>
        <p:spPr/>
        <p:txBody>
          <a:bodyPr>
            <a:normAutofit fontScale="90000"/>
          </a:bodyPr>
          <a:lstStyle/>
          <a:p>
            <a:pPr algn="ctr"/>
            <a:r>
              <a:rPr lang="es-ES" b="1" dirty="0">
                <a:effectLst>
                  <a:outerShdw blurRad="38100" dist="38100" dir="2700000" algn="tl">
                    <a:srgbClr val="000000">
                      <a:alpha val="43137"/>
                    </a:srgbClr>
                  </a:outerShdw>
                </a:effectLst>
              </a:rPr>
              <a:t>4.1. LA DISPOSICION DE FORMALIZACION DE LA INVESTIGACION PREPARATORIA</a:t>
            </a:r>
            <a:endParaRPr lang="es-PE"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7BC49708-8AB7-4048-AC1E-F4930723D472}"/>
              </a:ext>
            </a:extLst>
          </p:cNvPr>
          <p:cNvSpPr>
            <a:spLocks noGrp="1"/>
          </p:cNvSpPr>
          <p:nvPr>
            <p:ph idx="1"/>
          </p:nvPr>
        </p:nvSpPr>
        <p:spPr/>
        <p:txBody>
          <a:bodyPr>
            <a:noAutofit/>
          </a:bodyPr>
          <a:lstStyle/>
          <a:p>
            <a:r>
              <a:rPr lang="es-ES" sz="900" dirty="0">
                <a:solidFill>
                  <a:schemeClr val="accent1"/>
                </a:solidFill>
              </a:rPr>
              <a:t>La HIPOTESIS de la Disposición de Formalización de Investigación Preparatoria: debió haber sido la siguiente:</a:t>
            </a:r>
            <a:endParaRPr lang="es-ES" sz="900" b="1" dirty="0">
              <a:solidFill>
                <a:schemeClr val="accent1"/>
              </a:solidFill>
            </a:endParaRPr>
          </a:p>
          <a:p>
            <a:r>
              <a:rPr lang="es-ES" sz="900" b="1" dirty="0"/>
              <a:t>CIRCUNSTANCIAS PRECEDENTES:</a:t>
            </a:r>
          </a:p>
          <a:p>
            <a:r>
              <a:rPr lang="es-ES" sz="900" dirty="0"/>
              <a:t>La fecha del hecho el acusado y dos conocidos suyos decidieron salir, a altas horas de la noche, a la vía pública para apoderarse de dinero y bienes de los transeúntes atemorizándolos con su superioridad numérica y con un cuchillo de cocina.</a:t>
            </a:r>
          </a:p>
          <a:p>
            <a:r>
              <a:rPr lang="es-ES" sz="900" dirty="0"/>
              <a:t>Para dicho fin se dirigieron a la plaza mayor del Cusco donde no pudieron cumplir su objetivo, razón por la cual acordaron abordar un taxi, acordando también que mientras se trasladaran en dicho taxi, irían viendo a posibles victimas, de modo que al encontrar a una, dos de ellos bajarían primero, mientras uno de ellos se quedaría a lograr que el conductor del taxi los esperara para después alcanzarlos</a:t>
            </a:r>
            <a:r>
              <a:rPr lang="es-ES" sz="900" b="1" dirty="0"/>
              <a:t>.</a:t>
            </a:r>
          </a:p>
          <a:p>
            <a:r>
              <a:rPr lang="es-ES" sz="900" b="1" dirty="0"/>
              <a:t>CIRCUNSTANCIAS CONCOMITANTES:</a:t>
            </a:r>
          </a:p>
          <a:p>
            <a:r>
              <a:rPr lang="es-ES" sz="900" dirty="0"/>
              <a:t>Con ese acuerdo previo, tomaron los servicios de taxi de </a:t>
            </a:r>
            <a:r>
              <a:rPr lang="es-ES" sz="900" b="1" dirty="0" err="1"/>
              <a:t>Quintin</a:t>
            </a:r>
            <a:r>
              <a:rPr lang="es-ES" sz="900" b="1" dirty="0"/>
              <a:t> Quispe </a:t>
            </a:r>
            <a:r>
              <a:rPr lang="es-ES" sz="900" b="1" dirty="0" err="1"/>
              <a:t>Yunguri</a:t>
            </a:r>
            <a:r>
              <a:rPr lang="es-ES" sz="900" b="1" dirty="0"/>
              <a:t>, </a:t>
            </a:r>
            <a:r>
              <a:rPr lang="es-ES" sz="900" dirty="0"/>
              <a:t>a quien le indicaron que los llevara a hacia Residencial </a:t>
            </a:r>
            <a:r>
              <a:rPr lang="es-ES" sz="900" dirty="0" err="1"/>
              <a:t>Huancaro</a:t>
            </a:r>
            <a:r>
              <a:rPr lang="es-ES" sz="900" dirty="0"/>
              <a:t>.</a:t>
            </a:r>
          </a:p>
          <a:p>
            <a:r>
              <a:rPr lang="es-ES" sz="900" dirty="0"/>
              <a:t>En el trayecto el imputado y sus dos acompañantes estaban atentos para ubicar a su posible victima, y cuando ya se encontraban por Residencial </a:t>
            </a:r>
            <a:r>
              <a:rPr lang="es-ES" sz="900" dirty="0" err="1"/>
              <a:t>Huancaro</a:t>
            </a:r>
            <a:r>
              <a:rPr lang="es-ES" sz="900" dirty="0"/>
              <a:t> divisaron al agraviado, que se encontraba solo, por avenida Los Rosales de aquella Residencial, razón por la cual los dos acompañantes del acusado descendieron del vehículo, uno de ellos con un cuchillo en la manos, y se dirigieron hacia el agraviado, mientras el acusado conseguía convencer para que el conductor del taxi los esperara. Luego este acusado les dio alcance y entre los tres se aproximaron al agraviado exigiéndole la entrega de sus bienes, el agraviado por temor a que se afectara su integridad física les entregó su celular. </a:t>
            </a:r>
          </a:p>
          <a:p>
            <a:r>
              <a:rPr lang="es-ES" sz="900" dirty="0"/>
              <a:t>En seguida,  los tres atacantes retornaron al vehículo del taxista, se subieron al mismo, el acusado se subió al asiento del copiloto, los acompañantes en el asientos posteriores; el acompañante que portaba el cuchillo amenazó con él al conductor y le indicaron que arrancara el vehículo, empero este vehículo no encendía; al notar esto el agraviado tomo su unidad vehicular e inició la persecución del vehículo, al punto de chocarlo en varias oportunidades, al advertir la persecución uno de los acompañantes del acusado optó por deshacerse del celular arrojándolo por la ventana, el acusado se sacó su polera y la arrojo por la ventana; finalmente el agraviado logró que  dicho vehículo detenga su marcha habiéndose conseguido únicamente capturar al acusado, pues los otros dos se dieron a la fuga. Este acusado finalmente señaló el lugar donde se encontraba el celular del agraviado, quine por tanto lo recuperó.</a:t>
            </a:r>
          </a:p>
          <a:p>
            <a:r>
              <a:rPr lang="es-ES" sz="900" b="1" dirty="0"/>
              <a:t>CIRCUNSTANCIAS POSTERIORES:</a:t>
            </a:r>
          </a:p>
          <a:p>
            <a:r>
              <a:rPr lang="es-ES" sz="900" dirty="0"/>
              <a:t>Luego arribo la autoridad policial que corroboró que los daños en los vehículos y la presencia de un cuchillo en el asiento posterior del vehículo del  taxista.</a:t>
            </a:r>
          </a:p>
        </p:txBody>
      </p:sp>
    </p:spTree>
    <p:extLst>
      <p:ext uri="{BB962C8B-B14F-4D97-AF65-F5344CB8AC3E}">
        <p14:creationId xmlns:p14="http://schemas.microsoft.com/office/powerpoint/2010/main" val="3067848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54C7E7-C96D-4E62-BCED-B6965DEE4609}"/>
              </a:ext>
            </a:extLst>
          </p:cNvPr>
          <p:cNvSpPr>
            <a:spLocks noGrp="1"/>
          </p:cNvSpPr>
          <p:nvPr>
            <p:ph type="title"/>
          </p:nvPr>
        </p:nvSpPr>
        <p:spPr/>
        <p:txBody>
          <a:bodyPr>
            <a:normAutofit fontScale="90000"/>
          </a:bodyPr>
          <a:lstStyle/>
          <a:p>
            <a:pPr algn="ctr"/>
            <a:r>
              <a:rPr lang="es-ES" b="1" dirty="0">
                <a:effectLst>
                  <a:outerShdw blurRad="38100" dist="38100" dir="2700000" algn="tl">
                    <a:srgbClr val="000000">
                      <a:alpha val="43137"/>
                    </a:srgbClr>
                  </a:outerShdw>
                </a:effectLst>
              </a:rPr>
              <a:t>4.2. LA DISPOSICION DE FORMALIZACION DE LA INVESTIGACION PREPARATORIA</a:t>
            </a:r>
            <a:endParaRPr lang="es-MX" dirty="0"/>
          </a:p>
        </p:txBody>
      </p:sp>
      <p:sp>
        <p:nvSpPr>
          <p:cNvPr id="3" name="Marcador de contenido 2">
            <a:extLst>
              <a:ext uri="{FF2B5EF4-FFF2-40B4-BE49-F238E27FC236}">
                <a16:creationId xmlns:a16="http://schemas.microsoft.com/office/drawing/2014/main" id="{445ACBEB-ED1A-41CF-AA3D-D8045AA72344}"/>
              </a:ext>
            </a:extLst>
          </p:cNvPr>
          <p:cNvSpPr>
            <a:spLocks noGrp="1"/>
          </p:cNvSpPr>
          <p:nvPr>
            <p:ph idx="1"/>
          </p:nvPr>
        </p:nvSpPr>
        <p:spPr/>
        <p:txBody>
          <a:bodyPr>
            <a:normAutofit fontScale="70000" lnSpcReduction="20000"/>
          </a:bodyPr>
          <a:lstStyle/>
          <a:p>
            <a:r>
              <a:rPr lang="es-MX" dirty="0"/>
              <a:t>Identifica al acusado contra quien se formalizó investigación.</a:t>
            </a:r>
          </a:p>
          <a:p>
            <a:r>
              <a:rPr lang="es-MX" dirty="0"/>
              <a:t>Se le ha atribuido al imputado una hipótesis acorde con el los artículos 188 y 189 del Código Penal.</a:t>
            </a:r>
          </a:p>
          <a:p>
            <a:r>
              <a:rPr lang="es-MX" dirty="0"/>
              <a:t>Se ha mencionado estos artículos en la fundamentación jurídica.</a:t>
            </a:r>
          </a:p>
          <a:p>
            <a:r>
              <a:rPr lang="es-MX" dirty="0"/>
              <a:t>Inclusive se ha indicado que el hecho quedo en grado de tentativa señalando la base legal (Art. 16).</a:t>
            </a:r>
          </a:p>
          <a:p>
            <a:r>
              <a:rPr lang="es-MX" dirty="0"/>
              <a:t>Se mencionaron los primigenios elementos de convicción que sirvieron para formalizar.</a:t>
            </a:r>
          </a:p>
          <a:p>
            <a:r>
              <a:rPr lang="es-MX" dirty="0"/>
              <a:t>Así como los actos de investigación a realizar.</a:t>
            </a:r>
          </a:p>
          <a:p>
            <a:r>
              <a:rPr lang="es-MX" dirty="0"/>
              <a:t>Los apropiados son: la </a:t>
            </a:r>
            <a:r>
              <a:rPr lang="es-MX" b="1" dirty="0"/>
              <a:t>ampliatoria del agraviado</a:t>
            </a:r>
            <a:r>
              <a:rPr lang="es-MX" dirty="0"/>
              <a:t> para que precise, aspectos de su dicho inicial (si fuel el imputado quien le amenazó, si esta amenaza fue expresa, como fugaron los que se escaparon). La </a:t>
            </a:r>
            <a:r>
              <a:rPr lang="es-MX" b="1" dirty="0"/>
              <a:t>ampliatoria del taxista</a:t>
            </a:r>
            <a:r>
              <a:rPr lang="es-MX" dirty="0"/>
              <a:t>, para que precise como se deshizo de su polera el imputado, si es que lo hizo. Obtener </a:t>
            </a:r>
            <a:r>
              <a:rPr lang="es-MX" b="1" dirty="0"/>
              <a:t>Registros fílmicos</a:t>
            </a:r>
            <a:r>
              <a:rPr lang="es-MX" dirty="0"/>
              <a:t> de las cámaras de seguridad de la discoteca Mama </a:t>
            </a:r>
            <a:r>
              <a:rPr lang="es-MX" dirty="0" err="1"/>
              <a:t>Africa</a:t>
            </a:r>
            <a:r>
              <a:rPr lang="es-MX" dirty="0"/>
              <a:t>, como es un hecho notorio que esta discoteca esta en la plaza mayor los registros fílmicos de la cámaras de la municipalidad (para acreditar que los tres se conocían y que tenia poleras); otras cámaras de residencial </a:t>
            </a:r>
            <a:r>
              <a:rPr lang="es-MX" dirty="0" err="1"/>
              <a:t>Huancaro</a:t>
            </a:r>
            <a:r>
              <a:rPr lang="es-MX" dirty="0"/>
              <a:t>. </a:t>
            </a:r>
            <a:r>
              <a:rPr lang="es-MX" b="1" dirty="0"/>
              <a:t>Diligencia de inspección fiscal y recojo de evidencias</a:t>
            </a:r>
            <a:r>
              <a:rPr lang="es-MX" dirty="0"/>
              <a:t> por el lugar donde se produjo el hecho, para encontrar la polera del imputado; </a:t>
            </a:r>
            <a:r>
              <a:rPr lang="es-MX" b="1" dirty="0"/>
              <a:t>declaración de la persona que llamo a la policía, </a:t>
            </a:r>
            <a:r>
              <a:rPr lang="es-MX" dirty="0"/>
              <a:t> </a:t>
            </a:r>
            <a:r>
              <a:rPr lang="es-MX" b="1" dirty="0"/>
              <a:t>declaración del imputado para que precise si conoce a los agraviados.</a:t>
            </a:r>
          </a:p>
        </p:txBody>
      </p:sp>
    </p:spTree>
    <p:extLst>
      <p:ext uri="{BB962C8B-B14F-4D97-AF65-F5344CB8AC3E}">
        <p14:creationId xmlns:p14="http://schemas.microsoft.com/office/powerpoint/2010/main" val="222236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0B6921-C921-4BA4-9C33-1A6D81E5F2E6}"/>
              </a:ext>
            </a:extLst>
          </p:cNvPr>
          <p:cNvSpPr>
            <a:spLocks noGrp="1"/>
          </p:cNvSpPr>
          <p:nvPr>
            <p:ph type="title"/>
          </p:nvPr>
        </p:nvSpPr>
        <p:spPr/>
        <p:txBody>
          <a:bodyPr>
            <a:normAutofit/>
          </a:bodyPr>
          <a:lstStyle/>
          <a:p>
            <a:pPr algn="ctr"/>
            <a:r>
              <a:rPr lang="es-ES" b="1" dirty="0">
                <a:solidFill>
                  <a:srgbClr val="C00000"/>
                </a:solidFill>
                <a:effectLst>
                  <a:outerShdw blurRad="38100" dist="38100" dir="2700000" algn="tl">
                    <a:srgbClr val="000000">
                      <a:alpha val="43137"/>
                    </a:srgbClr>
                  </a:outerShdw>
                </a:effectLst>
              </a:rPr>
              <a:t>1.2. VIOLENCIA</a:t>
            </a:r>
            <a:r>
              <a:rPr lang="es-ES" b="1" dirty="0">
                <a:effectLst>
                  <a:outerShdw blurRad="38100" dist="38100" dir="2700000" algn="tl">
                    <a:srgbClr val="000000">
                      <a:alpha val="43137"/>
                    </a:srgbClr>
                  </a:outerShdw>
                </a:effectLst>
              </a:rPr>
              <a:t> CONTRA LA PERSONA (A.P. N°3-2009/CJ-116)</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B8930603-2A54-4D19-9FC5-1927658AE101}"/>
              </a:ext>
            </a:extLst>
          </p:cNvPr>
          <p:cNvSpPr>
            <a:spLocks noGrp="1"/>
          </p:cNvSpPr>
          <p:nvPr>
            <p:ph idx="1"/>
          </p:nvPr>
        </p:nvSpPr>
        <p:spPr/>
        <p:txBody>
          <a:bodyPr>
            <a:normAutofit/>
          </a:bodyPr>
          <a:lstStyle/>
          <a:p>
            <a:r>
              <a:rPr lang="es-PE" dirty="0"/>
              <a:t>Si se generan LESIONES-FALTA del artículo 441 del CP se configura el delito de ROBO </a:t>
            </a:r>
            <a:r>
              <a:rPr lang="es-PE" b="1" u="sng" dirty="0">
                <a:effectLst>
                  <a:outerShdw blurRad="38100" dist="38100" dir="2700000" algn="tl">
                    <a:srgbClr val="000000">
                      <a:alpha val="43137"/>
                    </a:srgbClr>
                  </a:outerShdw>
                </a:effectLst>
              </a:rPr>
              <a:t>SIMPLE</a:t>
            </a:r>
            <a:r>
              <a:rPr lang="es-PE" dirty="0"/>
              <a:t> (188 CP) y el rango de la pena será </a:t>
            </a:r>
            <a:r>
              <a:rPr lang="es-PE" dirty="0">
                <a:solidFill>
                  <a:srgbClr val="C00000"/>
                </a:solidFill>
              </a:rPr>
              <a:t>de 3 a 8 años de cárcel </a:t>
            </a:r>
            <a:r>
              <a:rPr lang="es-PE" dirty="0"/>
              <a:t>(</a:t>
            </a:r>
            <a:r>
              <a:rPr lang="es-PE" i="1" dirty="0">
                <a:effectLst>
                  <a:outerShdw blurRad="38100" dist="38100" dir="2700000" algn="tl">
                    <a:srgbClr val="000000">
                      <a:alpha val="43137"/>
                    </a:srgbClr>
                  </a:outerShdw>
                </a:effectLst>
              </a:rPr>
              <a:t>siempre y cuando no hayan agravantes del 189</a:t>
            </a:r>
            <a:r>
              <a:rPr lang="es-PE" dirty="0"/>
              <a:t>).</a:t>
            </a:r>
          </a:p>
          <a:p>
            <a:r>
              <a:rPr lang="es-PE" dirty="0"/>
              <a:t>Si se generan LESIONES LEVES del artículo 122 del CP se configura el delito de ROBO </a:t>
            </a:r>
            <a:r>
              <a:rPr lang="es-PE" b="1" u="sng" dirty="0">
                <a:effectLst>
                  <a:outerShdw blurRad="38100" dist="38100" dir="2700000" algn="tl">
                    <a:srgbClr val="000000">
                      <a:alpha val="43137"/>
                    </a:srgbClr>
                  </a:outerShdw>
                </a:effectLst>
              </a:rPr>
              <a:t>AGRAVADO CUALIFICADO</a:t>
            </a:r>
            <a:r>
              <a:rPr lang="es-PE" b="1" dirty="0"/>
              <a:t> </a:t>
            </a:r>
            <a:r>
              <a:rPr lang="es-PE" dirty="0"/>
              <a:t>(inc. 1 del 2do párrafo del articulo 189) y el rango de la pena será de </a:t>
            </a:r>
            <a:r>
              <a:rPr lang="es-PE" dirty="0">
                <a:solidFill>
                  <a:srgbClr val="C00000"/>
                </a:solidFill>
              </a:rPr>
              <a:t>20 a 30 años de cárcel</a:t>
            </a:r>
            <a:r>
              <a:rPr lang="es-PE" dirty="0"/>
              <a:t>. </a:t>
            </a:r>
          </a:p>
          <a:p>
            <a:r>
              <a:rPr lang="es-ES" dirty="0"/>
              <a:t>Si se generan las LESIONES GRAVES del articulo 121 del Código Penal se configura el delito de ROBO AGRAVADO </a:t>
            </a:r>
            <a:r>
              <a:rPr lang="es-ES" b="1" u="sng" dirty="0">
                <a:effectLst>
                  <a:outerShdw blurRad="38100" dist="38100" dir="2700000" algn="tl">
                    <a:srgbClr val="000000">
                      <a:alpha val="43137"/>
                    </a:srgbClr>
                  </a:outerShdw>
                </a:effectLst>
              </a:rPr>
              <a:t>ESPECIALMENTE CUALIFICADO </a:t>
            </a:r>
            <a:r>
              <a:rPr lang="es-ES" dirty="0"/>
              <a:t>(3er párrafo del 189)  y la pena será de </a:t>
            </a:r>
            <a:r>
              <a:rPr lang="es-ES" dirty="0">
                <a:solidFill>
                  <a:srgbClr val="C00000"/>
                </a:solidFill>
              </a:rPr>
              <a:t>CADENA PERPETUA.</a:t>
            </a:r>
          </a:p>
          <a:p>
            <a:r>
              <a:rPr lang="es-ES" dirty="0"/>
              <a:t>Si se generan MUERTE del articulo 111 del Código Penal se configura el delito de ROBO AGRAVADO ESPECIALMENTE CUALIFICADO (3er párrafo del 189)  y la pena será de </a:t>
            </a:r>
            <a:r>
              <a:rPr lang="es-ES" dirty="0">
                <a:solidFill>
                  <a:srgbClr val="C00000"/>
                </a:solidFill>
              </a:rPr>
              <a:t>CADENA PERPETUA.</a:t>
            </a:r>
          </a:p>
          <a:p>
            <a:endParaRPr lang="es-ES" dirty="0">
              <a:solidFill>
                <a:srgbClr val="C00000"/>
              </a:solidFill>
            </a:endParaRPr>
          </a:p>
        </p:txBody>
      </p:sp>
    </p:spTree>
    <p:extLst>
      <p:ext uri="{BB962C8B-B14F-4D97-AF65-F5344CB8AC3E}">
        <p14:creationId xmlns:p14="http://schemas.microsoft.com/office/powerpoint/2010/main" val="9350814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FFC735-B95B-4F92-8763-90069E5F721A}"/>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4.3. ACUSACION</a:t>
            </a:r>
          </a:p>
        </p:txBody>
      </p:sp>
      <p:sp>
        <p:nvSpPr>
          <p:cNvPr id="3" name="Marcador de contenido 2">
            <a:extLst>
              <a:ext uri="{FF2B5EF4-FFF2-40B4-BE49-F238E27FC236}">
                <a16:creationId xmlns:a16="http://schemas.microsoft.com/office/drawing/2014/main" id="{208D4014-E83C-4DDB-BB1A-91323627B4D3}"/>
              </a:ext>
            </a:extLst>
          </p:cNvPr>
          <p:cNvSpPr>
            <a:spLocks noGrp="1"/>
          </p:cNvSpPr>
          <p:nvPr>
            <p:ph idx="1"/>
          </p:nvPr>
        </p:nvSpPr>
        <p:spPr/>
        <p:txBody>
          <a:bodyPr>
            <a:normAutofit fontScale="62500" lnSpcReduction="20000"/>
          </a:bodyPr>
          <a:lstStyle/>
          <a:p>
            <a:r>
              <a:rPr lang="es-MX" sz="1900" dirty="0"/>
              <a:t>Se identifica al acusado</a:t>
            </a:r>
          </a:p>
          <a:p>
            <a:r>
              <a:rPr lang="es-MX" sz="1900" dirty="0"/>
              <a:t>Se plantea una hipótesis fáctica con relevancia penal (se detallan circunstancias no relevantes).</a:t>
            </a:r>
          </a:p>
          <a:p>
            <a:r>
              <a:rPr lang="es-MX" sz="1900" dirty="0"/>
              <a:t>Se enumeran los elementos de convicción y se menciona el contenido de cada uno de ellos.</a:t>
            </a:r>
          </a:p>
          <a:p>
            <a:r>
              <a:rPr lang="es-MX" sz="1900" dirty="0"/>
              <a:t>Se indica el grado de participación, pero </a:t>
            </a:r>
            <a:r>
              <a:rPr lang="es-MX" sz="1900" b="1" i="1" u="sng" dirty="0">
                <a:effectLst>
                  <a:outerShdw blurRad="38100" dist="38100" dir="2700000" algn="tl">
                    <a:srgbClr val="000000">
                      <a:alpha val="43137"/>
                    </a:srgbClr>
                  </a:outerShdw>
                </a:effectLst>
              </a:rPr>
              <a:t>no se fundamenta adecuadamente porque es </a:t>
            </a:r>
            <a:r>
              <a:rPr lang="es-MX" sz="1900" b="1" i="1" u="sng" dirty="0" err="1">
                <a:effectLst>
                  <a:outerShdw blurRad="38100" dist="38100" dir="2700000" algn="tl">
                    <a:srgbClr val="000000">
                      <a:alpha val="43137"/>
                    </a:srgbClr>
                  </a:outerShdw>
                </a:effectLst>
              </a:rPr>
              <a:t>co-autoria</a:t>
            </a:r>
            <a:endParaRPr lang="es-MX" sz="1900" b="1" i="1" u="sng" dirty="0">
              <a:effectLst>
                <a:outerShdw blurRad="38100" dist="38100" dir="2700000" algn="tl">
                  <a:srgbClr val="000000">
                    <a:alpha val="43137"/>
                  </a:srgbClr>
                </a:outerShdw>
              </a:effectLst>
            </a:endParaRPr>
          </a:p>
          <a:p>
            <a:r>
              <a:rPr lang="es-MX" sz="1900" dirty="0"/>
              <a:t> Se precisa que no hay circunstancias que modifiquen la responsabilidad del imputado, si existieran habría que motivarlas.</a:t>
            </a:r>
          </a:p>
          <a:p>
            <a:r>
              <a:rPr lang="es-MX" sz="1900" dirty="0"/>
              <a:t>Se tipifica el hecho en la modalidad básica y con las agravantes ; se indica que hay </a:t>
            </a:r>
            <a:r>
              <a:rPr lang="es-MX" sz="1900" b="1" dirty="0"/>
              <a:t>tentativa, pero no se sustenta porqué fácticamente es así.</a:t>
            </a:r>
          </a:p>
          <a:p>
            <a:r>
              <a:rPr lang="es-MX" sz="1900" dirty="0"/>
              <a:t>En cuanto a la determinación de la pena se la considera como atenuante privilegiada y se invoca su estado de ebriedad y condición de primario para pedir 8  y 9 meses de PPL.</a:t>
            </a:r>
          </a:p>
          <a:p>
            <a:r>
              <a:rPr lang="es-MX" sz="1900" dirty="0"/>
              <a:t>Se pide reparación civil de S/. 500. soles pero no se dice porque ese monto, no hay motivación de la reparación civil.</a:t>
            </a:r>
          </a:p>
          <a:p>
            <a:r>
              <a:rPr lang="es-MX" sz="1900" dirty="0"/>
              <a:t>Las pruebas ofrecidas son pertinentes, conducentes y útiles.</a:t>
            </a:r>
          </a:p>
          <a:p>
            <a:r>
              <a:rPr lang="es-MX" sz="1900" dirty="0"/>
              <a:t>En el control formal se pudo devolver la acusación para la motivación  del grado de participación y de la reparación civil.</a:t>
            </a:r>
          </a:p>
          <a:p>
            <a:r>
              <a:rPr lang="es-MX" sz="1900" dirty="0"/>
              <a:t>Los elementos de convicción generan causa probable para pasar a juicio oral.</a:t>
            </a:r>
          </a:p>
          <a:p>
            <a:endParaRPr lang="es-MX" dirty="0"/>
          </a:p>
        </p:txBody>
      </p:sp>
    </p:spTree>
    <p:extLst>
      <p:ext uri="{BB962C8B-B14F-4D97-AF65-F5344CB8AC3E}">
        <p14:creationId xmlns:p14="http://schemas.microsoft.com/office/powerpoint/2010/main" val="2362579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D0CD55-C473-4BF0-9909-B352F9A5A89E}"/>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4.4. FUNDAMENTACION DE LA CO-AUTORIA</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99479579-E476-40B3-AE23-8E9B4B107862}"/>
              </a:ext>
            </a:extLst>
          </p:cNvPr>
          <p:cNvSpPr>
            <a:spLocks noGrp="1"/>
          </p:cNvSpPr>
          <p:nvPr>
            <p:ph idx="1"/>
          </p:nvPr>
        </p:nvSpPr>
        <p:spPr/>
        <p:txBody>
          <a:bodyPr>
            <a:normAutofit fontScale="85000" lnSpcReduction="20000"/>
          </a:bodyPr>
          <a:lstStyle/>
          <a:p>
            <a:r>
              <a:rPr lang="es-ES" b="1" dirty="0">
                <a:effectLst>
                  <a:outerShdw blurRad="38100" dist="38100" dir="2700000" algn="tl">
                    <a:srgbClr val="000000">
                      <a:alpha val="43137"/>
                    </a:srgbClr>
                  </a:outerShdw>
                </a:effectLst>
              </a:rPr>
              <a:t>Declaración del taxista: </a:t>
            </a:r>
            <a:r>
              <a:rPr lang="es-ES" dirty="0"/>
              <a:t> </a:t>
            </a:r>
          </a:p>
          <a:p>
            <a:pPr>
              <a:buFont typeface="+mj-lt"/>
              <a:buAutoNum type="arabicPeriod"/>
            </a:pPr>
            <a:r>
              <a:rPr lang="es-ES" b="1" dirty="0"/>
              <a:t>Los tres imputados subieron al vehículo del taxista juntos</a:t>
            </a:r>
            <a:r>
              <a:rPr lang="es-ES" dirty="0"/>
              <a:t>; por lo general es </a:t>
            </a:r>
            <a:r>
              <a:rPr lang="es-ES" dirty="0" err="1"/>
              <a:t>extra-ordinario</a:t>
            </a:r>
            <a:r>
              <a:rPr lang="es-ES" dirty="0"/>
              <a:t> que tres personas desconocidas aborden un vehículo con el mismo destino, la explicación más simple es que </a:t>
            </a:r>
            <a:r>
              <a:rPr lang="es-ES" b="1" dirty="0"/>
              <a:t>los tres se conocían y la noche del hecho ejecutaron un plan común previamente establecido (robar)</a:t>
            </a:r>
            <a:r>
              <a:rPr lang="es-ES" dirty="0"/>
              <a:t>.    </a:t>
            </a:r>
          </a:p>
          <a:p>
            <a:r>
              <a:rPr lang="es-ES" dirty="0"/>
              <a:t>El concierto previo también se acreditó con la salida conveniente de dos de los atacantes para asaltar al agraviado y de uno (el imputado)que tenía la tarea de convencer al taxista para que los esperara, </a:t>
            </a:r>
            <a:r>
              <a:rPr lang="es-ES" b="1" dirty="0"/>
              <a:t>signos estos que son propios de coordinación previa.</a:t>
            </a:r>
            <a:endParaRPr lang="es-ES" dirty="0"/>
          </a:p>
          <a:p>
            <a:r>
              <a:rPr lang="es-ES" b="1" dirty="0"/>
              <a:t>El retorno de los tres atacantes al vehículo del taxista. </a:t>
            </a:r>
            <a:r>
              <a:rPr lang="es-ES" dirty="0"/>
              <a:t>Si no habría existido concierto el acusado se habría retirado una vez quedado el nuevo destino, no debería haber bajado y luego vuelto con las otras dos personas.</a:t>
            </a:r>
          </a:p>
          <a:p>
            <a:r>
              <a:rPr lang="es-ES" b="1" dirty="0">
                <a:effectLst>
                  <a:outerShdw blurRad="38100" dist="38100" dir="2700000" algn="tl">
                    <a:srgbClr val="000000">
                      <a:alpha val="43137"/>
                    </a:srgbClr>
                  </a:outerShdw>
                </a:effectLst>
              </a:rPr>
              <a:t>Declaración del agraviado:</a:t>
            </a:r>
          </a:p>
          <a:p>
            <a:r>
              <a:rPr lang="es-ES" dirty="0"/>
              <a:t>Dos se pararon a los costados del que se encontraba en el medio prestando ayuda al que amenazaba con el arma blanca; esto denota  también coordinación para distribución de roles.</a:t>
            </a:r>
            <a:endParaRPr lang="es-PE" dirty="0"/>
          </a:p>
        </p:txBody>
      </p:sp>
    </p:spTree>
    <p:extLst>
      <p:ext uri="{BB962C8B-B14F-4D97-AF65-F5344CB8AC3E}">
        <p14:creationId xmlns:p14="http://schemas.microsoft.com/office/powerpoint/2010/main" val="26437586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D5117D-0983-4E94-8CE8-0E02173C76AD}"/>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4.5. SENTENCIA ABSOLUTORIA DE PRIMERA INSTANCIA, en mayoría.</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BC05EF2-6EAD-4D3A-8507-16D9953F23F4}"/>
              </a:ext>
            </a:extLst>
          </p:cNvPr>
          <p:cNvSpPr>
            <a:spLocks noGrp="1"/>
          </p:cNvSpPr>
          <p:nvPr>
            <p:ph idx="1"/>
          </p:nvPr>
        </p:nvSpPr>
        <p:spPr/>
        <p:txBody>
          <a:bodyPr>
            <a:normAutofit fontScale="62500" lnSpcReduction="20000"/>
          </a:bodyPr>
          <a:lstStyle/>
          <a:p>
            <a:r>
              <a:rPr lang="es-ES" b="1" dirty="0"/>
              <a:t>Dicen: </a:t>
            </a:r>
            <a:r>
              <a:rPr lang="es-ES" dirty="0"/>
              <a:t>Sí hubo robo del celular, pero solo por parte de las dos personas no identificados. </a:t>
            </a:r>
            <a:r>
              <a:rPr lang="es-ES" b="1" dirty="0"/>
              <a:t>PERO, </a:t>
            </a:r>
            <a:r>
              <a:rPr lang="es-ES" u="sng" dirty="0"/>
              <a:t>no explican porque </a:t>
            </a:r>
            <a:r>
              <a:rPr lang="es-ES" b="1" u="sng" dirty="0"/>
              <a:t>no</a:t>
            </a:r>
            <a:r>
              <a:rPr lang="es-ES" u="sng" dirty="0"/>
              <a:t> le creen al agraviado cuando dice que fueron 3 sus atacantes</a:t>
            </a:r>
            <a:r>
              <a:rPr lang="es-ES" dirty="0"/>
              <a:t>, no aplican el test para valorar el dicho del agraviado (Acuerdo plenario 2-2005); no dicen que no le creen porque tiene animadversión previa hacia el acusado, no dicen que no hay elementos periféricos que lo corroboren, porque si lo hay (el carro, el cuchillo, el celular, el testigo, los </a:t>
            </a:r>
            <a:r>
              <a:rPr lang="es-ES" dirty="0" err="1"/>
              <a:t>pnp</a:t>
            </a:r>
            <a:r>
              <a:rPr lang="es-ES" dirty="0"/>
              <a:t>), ni se refiere a la persistencia que si hay. </a:t>
            </a:r>
          </a:p>
          <a:p>
            <a:r>
              <a:rPr lang="es-ES" dirty="0"/>
              <a:t>El mismo defecto se produce en el caso del testigo taxista.</a:t>
            </a:r>
          </a:p>
          <a:p>
            <a:r>
              <a:rPr lang="es-ES" dirty="0"/>
              <a:t>Entonces sin más, SIN HACER EXAMEN DE AUSENCIA DE INCREDIBILIDAD SUBJETIVA, VEROSIMILITUD Y PERSITENCIA, prefieren creer al imputado, (quien por cierto tiene derecho a mentir) cuando sostiene que el no sabia lo que iban a hacer las otras dos personas que iban en el mismo taxi que el. Cuando esta versión del imputado se rebatió con la declaración del taxista quien narra que el acusado, si bien bajo después, hizo que les esperara a los tres, con el cuento de bajar a miccionar; lo que denota acuerdo previo que se produjo antes de subir en mamá áfrica; sostienen que el acusado no podía saber nada porque pidió que lo llevaran a su casa, lo que no haría un asaltante porque correría el riesgo de ser delatado.</a:t>
            </a:r>
          </a:p>
          <a:p>
            <a:r>
              <a:rPr lang="es-ES" dirty="0"/>
              <a:t>Luego se pretende desacreditar al testigo indicando que si debió haberse percatado de lo que hizo el imputado porque todo taxista esta pendiente del cobro de lo que se le debe.    </a:t>
            </a:r>
          </a:p>
          <a:p>
            <a:r>
              <a:rPr lang="es-ES" dirty="0"/>
              <a:t>En seguida, se sostuvo que si al momento del hecho el imputado estaba con una polera con capucha, como inmediatamente después estaba solo con un polo manga corta; cuando por máxima de la experiencia todo asaltante busca eludir su individualización quitándose prendas de vestir para pasar desapercibido y en este caso si hubo oportunidad para botar el celular sin que el agraviado se diera cuenta, también hubo oportunidad para que se bote la polera.</a:t>
            </a:r>
          </a:p>
          <a:p>
            <a:endParaRPr lang="es-ES" dirty="0"/>
          </a:p>
          <a:p>
            <a:endParaRPr lang="es-PE" dirty="0"/>
          </a:p>
        </p:txBody>
      </p:sp>
    </p:spTree>
    <p:extLst>
      <p:ext uri="{BB962C8B-B14F-4D97-AF65-F5344CB8AC3E}">
        <p14:creationId xmlns:p14="http://schemas.microsoft.com/office/powerpoint/2010/main" val="22474017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6234CC-2006-4534-8D8E-55781EA13FBF}"/>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4.6. SENTENCIA DE VISTA</a:t>
            </a:r>
          </a:p>
        </p:txBody>
      </p:sp>
      <p:sp>
        <p:nvSpPr>
          <p:cNvPr id="3" name="Marcador de contenido 2">
            <a:extLst>
              <a:ext uri="{FF2B5EF4-FFF2-40B4-BE49-F238E27FC236}">
                <a16:creationId xmlns:a16="http://schemas.microsoft.com/office/drawing/2014/main" id="{6A1ACD6D-104F-4D64-82E2-1B9B0A517A3A}"/>
              </a:ext>
            </a:extLst>
          </p:cNvPr>
          <p:cNvSpPr>
            <a:spLocks noGrp="1"/>
          </p:cNvSpPr>
          <p:nvPr>
            <p:ph idx="1"/>
          </p:nvPr>
        </p:nvSpPr>
        <p:spPr/>
        <p:txBody>
          <a:bodyPr>
            <a:normAutofit fontScale="77500" lnSpcReduction="20000"/>
          </a:bodyPr>
          <a:lstStyle/>
          <a:p>
            <a:r>
              <a:rPr lang="es-MX" dirty="0"/>
              <a:t>Invoca correctamente la aplicación del Acuerdo Plenario 2-2005.</a:t>
            </a:r>
          </a:p>
          <a:p>
            <a:r>
              <a:rPr lang="es-MX" dirty="0"/>
              <a:t>Reconoce que el agraviado no conocía al acusado sino hasta el momento del hecho, pero no dice que por ello la versión</a:t>
            </a:r>
            <a:r>
              <a:rPr lang="es-MX" b="1" dirty="0"/>
              <a:t> incriminatoria</a:t>
            </a:r>
            <a:r>
              <a:rPr lang="es-MX" dirty="0"/>
              <a:t> que dio el agraviado, DESDE EL PRINCIPIO, no tenia finalidad de perjudicar a dicho acusado, lo que es un indicador de alta credibilidad del dicho del agraviado. Deja en el aire este razonamiento.</a:t>
            </a:r>
          </a:p>
          <a:p>
            <a:r>
              <a:rPr lang="es-MX" dirty="0"/>
              <a:t>NO cuestionan la coherencia y solidez del dicho del agraviado lo que debería haber sido otro indicador de su alta credibilidad.</a:t>
            </a:r>
          </a:p>
          <a:p>
            <a:r>
              <a:rPr lang="es-MX" dirty="0"/>
              <a:t>Indican que dicha declaración </a:t>
            </a:r>
            <a:r>
              <a:rPr lang="es-MX" b="1" dirty="0"/>
              <a:t>no </a:t>
            </a:r>
            <a:r>
              <a:rPr lang="es-MX" dirty="0"/>
              <a:t> se encontraba corroborada; cuando si lo estaba con la declaración del taxista, daños en su vehículo, en el vehículo del taxista, el cuchillo, pruebas todas ellas compatibles entre sí y convergentes en la hipótesis acusatoria. El acuerdo plenario dice que la declaración del agraviado se contrasta con otras pruebas objetivas.</a:t>
            </a:r>
          </a:p>
          <a:p>
            <a:r>
              <a:rPr lang="es-MX" dirty="0"/>
              <a:t>Pero lo que hizo la sala es contrastar el dicho del agraviado con el relato de la acusación.</a:t>
            </a:r>
          </a:p>
          <a:p>
            <a:r>
              <a:rPr lang="es-MX" dirty="0"/>
              <a:t>Luego concluyeron que no hubo acuerdo contra las máximas de la experiencia y lo que fluía de las pruebas, sin </a:t>
            </a:r>
            <a:r>
              <a:rPr lang="es-MX" dirty="0" err="1"/>
              <a:t>sustenar</a:t>
            </a:r>
            <a:r>
              <a:rPr lang="es-MX" dirty="0"/>
              <a:t> porque no había acuerdo común con el acusado.</a:t>
            </a:r>
          </a:p>
          <a:p>
            <a:r>
              <a:rPr lang="es-MX" dirty="0"/>
              <a:t>Finalmente erróneamente indicaron que no hay persistencia en la incriminación cuando si la hay porque el agraviado ha mantenido que lo asaltaron antes lo policías, en su declaración en </a:t>
            </a:r>
            <a:r>
              <a:rPr lang="es-MX" dirty="0" err="1"/>
              <a:t>juici</a:t>
            </a:r>
            <a:r>
              <a:rPr lang="es-MX" dirty="0"/>
              <a:t> oral. </a:t>
            </a:r>
          </a:p>
          <a:p>
            <a:endParaRPr lang="es-MX" dirty="0"/>
          </a:p>
          <a:p>
            <a:endParaRPr lang="es-MX" dirty="0"/>
          </a:p>
        </p:txBody>
      </p:sp>
    </p:spTree>
    <p:extLst>
      <p:ext uri="{BB962C8B-B14F-4D97-AF65-F5344CB8AC3E}">
        <p14:creationId xmlns:p14="http://schemas.microsoft.com/office/powerpoint/2010/main" val="2800748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4F3D5B-362D-44E2-9D41-70046F03D376}"/>
              </a:ext>
            </a:extLst>
          </p:cNvPr>
          <p:cNvSpPr>
            <a:spLocks noGrp="1"/>
          </p:cNvSpPr>
          <p:nvPr>
            <p:ph type="title"/>
          </p:nvPr>
        </p:nvSpPr>
        <p:spPr/>
        <p:txBody>
          <a:bodyPr>
            <a:normAutofit fontScale="90000"/>
          </a:bodyPr>
          <a:lstStyle/>
          <a:p>
            <a:pPr algn="ctr"/>
            <a:r>
              <a:rPr lang="es-ES" b="1" dirty="0">
                <a:effectLst>
                  <a:outerShdw blurRad="38100" dist="38100" dir="2700000" algn="tl">
                    <a:srgbClr val="000000">
                      <a:alpha val="43137"/>
                    </a:srgbClr>
                  </a:outerShdw>
                </a:effectLst>
              </a:rPr>
              <a:t>4.7. El voto en discordia, si bien condena, indica que no estaba probado que:  </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22522CA7-7FF3-4A82-B48C-A7909EC74981}"/>
              </a:ext>
            </a:extLst>
          </p:cNvPr>
          <p:cNvSpPr>
            <a:spLocks noGrp="1"/>
          </p:cNvSpPr>
          <p:nvPr>
            <p:ph idx="1"/>
          </p:nvPr>
        </p:nvSpPr>
        <p:spPr/>
        <p:txBody>
          <a:bodyPr/>
          <a:lstStyle/>
          <a:p>
            <a:r>
              <a:rPr lang="es-ES" b="1" dirty="0"/>
              <a:t>El agraviado no sabe quien lo amenazó</a:t>
            </a:r>
            <a:r>
              <a:rPr lang="es-ES" dirty="0"/>
              <a:t>, esto carece de mayor relevancia toda vez que, en casos de </a:t>
            </a:r>
            <a:r>
              <a:rPr lang="es-ES" dirty="0" err="1"/>
              <a:t>co-autoría</a:t>
            </a:r>
            <a:r>
              <a:rPr lang="es-ES" dirty="0"/>
              <a:t> por lo general es difícil que la victima recuerde quien lo amenazaron, aquí solo es necesario la mención de la realización conjunta, como se vio en la jurisprudencia correspondiente.</a:t>
            </a:r>
          </a:p>
          <a:p>
            <a:r>
              <a:rPr lang="es-ES" dirty="0"/>
              <a:t>El voto en discordia dice que </a:t>
            </a:r>
            <a:r>
              <a:rPr lang="es-ES" b="1" dirty="0"/>
              <a:t>no se probo que al agraviado le dijeron si gritas o llamas te cortamos</a:t>
            </a:r>
            <a:r>
              <a:rPr lang="es-ES" dirty="0"/>
              <a:t>, en este caso como se vio anteriormente no necesariamente la amenaza es verbal y expresa, es suficiente que se pida dinero portando un cuchillo.</a:t>
            </a:r>
          </a:p>
          <a:p>
            <a:pPr marL="0" indent="0">
              <a:buNone/>
            </a:pPr>
            <a:endParaRPr lang="es-PE" dirty="0"/>
          </a:p>
        </p:txBody>
      </p:sp>
    </p:spTree>
    <p:extLst>
      <p:ext uri="{BB962C8B-B14F-4D97-AF65-F5344CB8AC3E}">
        <p14:creationId xmlns:p14="http://schemas.microsoft.com/office/powerpoint/2010/main" val="2158251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FC1826A-8C17-4B91-8C96-8E0324C353B2}"/>
              </a:ext>
            </a:extLst>
          </p:cNvPr>
          <p:cNvSpPr>
            <a:spLocks noGrp="1"/>
          </p:cNvSpPr>
          <p:nvPr>
            <p:ph type="title"/>
          </p:nvPr>
        </p:nvSpPr>
        <p:spPr/>
        <p:txBody>
          <a:bodyPr/>
          <a:lstStyle/>
          <a:p>
            <a:pPr algn="ctr"/>
            <a:r>
              <a:rPr lang="es-ES" b="1" dirty="0"/>
              <a:t>4.8. PRUEBAS IMPORTANTES</a:t>
            </a:r>
            <a:endParaRPr lang="es-PE" b="1" dirty="0"/>
          </a:p>
        </p:txBody>
      </p:sp>
      <p:sp>
        <p:nvSpPr>
          <p:cNvPr id="5" name="Marcador de contenido 4">
            <a:extLst>
              <a:ext uri="{FF2B5EF4-FFF2-40B4-BE49-F238E27FC236}">
                <a16:creationId xmlns:a16="http://schemas.microsoft.com/office/drawing/2014/main" id="{A4CAE897-1640-4D85-B1A0-2FFC4B371A99}"/>
              </a:ext>
            </a:extLst>
          </p:cNvPr>
          <p:cNvSpPr>
            <a:spLocks noGrp="1"/>
          </p:cNvSpPr>
          <p:nvPr>
            <p:ph idx="1"/>
          </p:nvPr>
        </p:nvSpPr>
        <p:spPr/>
        <p:txBody>
          <a:bodyPr>
            <a:normAutofit fontScale="77500" lnSpcReduction="20000"/>
          </a:bodyPr>
          <a:lstStyle/>
          <a:p>
            <a:r>
              <a:rPr lang="es-ES" b="1" dirty="0"/>
              <a:t>TESTIMONIALES: </a:t>
            </a:r>
          </a:p>
          <a:p>
            <a:pPr>
              <a:buFont typeface="+mj-lt"/>
              <a:buAutoNum type="arabicPeriod"/>
            </a:pPr>
            <a:r>
              <a:rPr lang="es-ES" b="1" dirty="0"/>
              <a:t>La del agraviado</a:t>
            </a:r>
            <a:r>
              <a:rPr lang="es-ES" dirty="0"/>
              <a:t> (presenció el acto del apoderamiento) NO SE CUESTIONO, NI ENERVO SU CREDIBILIDAD</a:t>
            </a:r>
          </a:p>
          <a:p>
            <a:pPr>
              <a:buFont typeface="+mj-lt"/>
              <a:buAutoNum type="arabicPeriod"/>
            </a:pPr>
            <a:r>
              <a:rPr lang="es-ES" b="1" dirty="0"/>
              <a:t>La del conductor del taxi</a:t>
            </a:r>
            <a:r>
              <a:rPr lang="es-ES" dirty="0"/>
              <a:t> (presenció circunstancias concomitantes e inmediatamente posteriores). NO SE CUESTIONO NI SE ENERVO SU CREDIBILIDAD</a:t>
            </a:r>
          </a:p>
          <a:p>
            <a:pPr>
              <a:buFont typeface="+mj-lt"/>
              <a:buAutoNum type="arabicPeriod"/>
            </a:pPr>
            <a:r>
              <a:rPr lang="es-ES" b="1" dirty="0"/>
              <a:t>La declaración de los efectivos policiales (y sus actas)</a:t>
            </a:r>
            <a:r>
              <a:rPr lang="es-ES" dirty="0"/>
              <a:t> en torno al cuchillo y a la ausencia de dinero en el imputado (TAMPOCO SE CUESTIONÓ NI ENERVO SU CREDIBILIDAD)</a:t>
            </a:r>
          </a:p>
          <a:p>
            <a:r>
              <a:rPr lang="es-ES" b="1" dirty="0"/>
              <a:t>DOCUMENTALES:</a:t>
            </a:r>
          </a:p>
          <a:p>
            <a:r>
              <a:rPr lang="es-ES" b="1" dirty="0"/>
              <a:t>Las fotografías con los daños en el vehículo del taxista y la presencia del cuchillo.</a:t>
            </a:r>
          </a:p>
          <a:p>
            <a:r>
              <a:rPr lang="es-ES" b="1" dirty="0"/>
              <a:t>El acta de situación vehicular del vehículo del agraviado.</a:t>
            </a:r>
          </a:p>
          <a:p>
            <a:r>
              <a:rPr lang="es-ES" b="1" dirty="0"/>
              <a:t>INDICIOS :</a:t>
            </a:r>
          </a:p>
          <a:p>
            <a:r>
              <a:rPr lang="es-ES" dirty="0"/>
              <a:t>A) El cuchillo hallado en el vehículo de servicio de taxi.</a:t>
            </a:r>
          </a:p>
          <a:p>
            <a:r>
              <a:rPr lang="es-ES" dirty="0"/>
              <a:t>B) El celular del agraviado.</a:t>
            </a:r>
          </a:p>
          <a:p>
            <a:r>
              <a:rPr lang="es-ES" dirty="0"/>
              <a:t>C) Los daños en el vehículo del taxista.</a:t>
            </a:r>
            <a:endParaRPr lang="es-PE" dirty="0"/>
          </a:p>
        </p:txBody>
      </p:sp>
    </p:spTree>
    <p:extLst>
      <p:ext uri="{BB962C8B-B14F-4D97-AF65-F5344CB8AC3E}">
        <p14:creationId xmlns:p14="http://schemas.microsoft.com/office/powerpoint/2010/main" val="40334398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63236-9117-41D7-B08E-2EBDABD3FA97}"/>
              </a:ext>
            </a:extLst>
          </p:cNvPr>
          <p:cNvSpPr>
            <a:spLocks noGrp="1"/>
          </p:cNvSpPr>
          <p:nvPr>
            <p:ph type="title"/>
          </p:nvPr>
        </p:nvSpPr>
        <p:spPr/>
        <p:txBody>
          <a:bodyPr/>
          <a:lstStyle/>
          <a:p>
            <a:pPr algn="ctr"/>
            <a:r>
              <a:rPr lang="es-ES" b="1">
                <a:effectLst>
                  <a:outerShdw blurRad="38100" dist="38100" dir="2700000" algn="tl">
                    <a:srgbClr val="000000">
                      <a:alpha val="43137"/>
                    </a:srgbClr>
                  </a:outerShdw>
                </a:effectLst>
              </a:rPr>
              <a:t>4.9. </a:t>
            </a:r>
            <a:r>
              <a:rPr lang="es-ES" b="1" dirty="0">
                <a:effectLst>
                  <a:outerShdw blurRad="38100" dist="38100" dir="2700000" algn="tl">
                    <a:srgbClr val="000000">
                      <a:alpha val="43137"/>
                    </a:srgbClr>
                  </a:outerShdw>
                </a:effectLst>
              </a:rPr>
              <a:t>DEBIO HABERSE EMITIDO SENTENCIA CONDENATORIA porque: </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B519289D-5E49-4250-80B0-8CC56ECF67DB}"/>
              </a:ext>
            </a:extLst>
          </p:cNvPr>
          <p:cNvSpPr>
            <a:spLocks noGrp="1"/>
          </p:cNvSpPr>
          <p:nvPr>
            <p:ph idx="1"/>
          </p:nvPr>
        </p:nvSpPr>
        <p:spPr/>
        <p:txBody>
          <a:bodyPr>
            <a:normAutofit fontScale="55000" lnSpcReduction="20000"/>
          </a:bodyPr>
          <a:lstStyle/>
          <a:p>
            <a:r>
              <a:rPr lang="es-ES" dirty="0"/>
              <a:t>De lo narrado se desprende que el agraviado no conocía a sus atacantes, incluido el imputado, por tanto no pudo odiarlos o tenerles animadversión al momento del hecho; esto permite sostener que </a:t>
            </a:r>
            <a:r>
              <a:rPr lang="es-ES" b="1" dirty="0"/>
              <a:t>la declaración del agraviado no pretendió perjudicar dolosamente a nadie</a:t>
            </a:r>
            <a:r>
              <a:rPr lang="es-ES" dirty="0"/>
              <a:t>.</a:t>
            </a:r>
          </a:p>
          <a:p>
            <a:r>
              <a:rPr lang="es-ES" dirty="0"/>
              <a:t>Lo propio cabe referir de la declaración del conductor del taxi en donde llegaron y en donde pretendían huir del lugar del hecho los tres atacantes.</a:t>
            </a:r>
          </a:p>
          <a:p>
            <a:r>
              <a:rPr lang="es-ES" dirty="0"/>
              <a:t>Agraviado y taxista no se conocen, no pudieron concertar, a la hora del hecho, para perjudicar al acusado, llamando a la policía.  </a:t>
            </a:r>
          </a:p>
          <a:p>
            <a:r>
              <a:rPr lang="es-ES" dirty="0"/>
              <a:t>La declaración del agraviado en el sentido que </a:t>
            </a:r>
            <a:r>
              <a:rPr lang="es-ES" b="1" dirty="0"/>
              <a:t>fueron 3 personas que lo atacaron</a:t>
            </a:r>
            <a:r>
              <a:rPr lang="es-ES" dirty="0"/>
              <a:t>, se encuentra corroborada con la declaración del taxista quien dijo que </a:t>
            </a:r>
            <a:r>
              <a:rPr lang="es-ES" b="1" dirty="0"/>
              <a:t>recogió a 3 personas de Mama África</a:t>
            </a:r>
            <a:r>
              <a:rPr lang="es-ES" dirty="0"/>
              <a:t>, así como como que una vez en el lugar del hecho finalmente </a:t>
            </a:r>
            <a:r>
              <a:rPr lang="es-ES" b="1" dirty="0"/>
              <a:t>se bajaron esas 3 personas</a:t>
            </a:r>
            <a:r>
              <a:rPr lang="es-ES" dirty="0"/>
              <a:t> y el imputado le hizo esperar, por otro lado que </a:t>
            </a:r>
            <a:r>
              <a:rPr lang="es-ES" b="1" dirty="0"/>
              <a:t>esas 3 personas volvieron desesperadamente a subirse al vehículo</a:t>
            </a:r>
            <a:r>
              <a:rPr lang="es-ES" dirty="0"/>
              <a:t>.    </a:t>
            </a:r>
          </a:p>
          <a:p>
            <a:r>
              <a:rPr lang="es-PE" dirty="0"/>
              <a:t>El agraviado dijo que lo amenazaron con un </a:t>
            </a:r>
            <a:r>
              <a:rPr lang="es-PE" b="1" dirty="0"/>
              <a:t>objeto punzocortante </a:t>
            </a:r>
            <a:r>
              <a:rPr lang="es-PE" dirty="0"/>
              <a:t>y en el </a:t>
            </a:r>
            <a:r>
              <a:rPr lang="es-PE" b="1" dirty="0"/>
              <a:t>acta de registro vehicular </a:t>
            </a:r>
            <a:r>
              <a:rPr lang="es-PE" dirty="0"/>
              <a:t>se encontró un cuchillo en el asiento posterior del vehículo del taxista, esto ultimo corrobora también esta circunstancia (uso de arma) narrada por el agraviado.</a:t>
            </a:r>
          </a:p>
          <a:p>
            <a:r>
              <a:rPr lang="es-PE" dirty="0"/>
              <a:t>Que el imputado estaba encapucha lo </a:t>
            </a:r>
            <a:r>
              <a:rPr lang="es-PE" dirty="0" err="1"/>
              <a:t>djo</a:t>
            </a:r>
            <a:r>
              <a:rPr lang="es-PE" dirty="0"/>
              <a:t> el agraviado y el taxista. </a:t>
            </a:r>
          </a:p>
          <a:p>
            <a:r>
              <a:rPr lang="es-PE" dirty="0"/>
              <a:t>El uso de un objeto punzocortante también esta corroborado con el dicho del taxista quien indicó que al también le pusieron un cuchillo para que avance su vehículo.</a:t>
            </a:r>
          </a:p>
          <a:p>
            <a:r>
              <a:rPr lang="es-PE" dirty="0"/>
              <a:t>El agraviado dijo también que finalmente persiguió al vehículo del taxista e inclusive lo choco, esa parte de su declaración se corroboró con las fotografías del vehículo con daños producto del coque. </a:t>
            </a:r>
          </a:p>
          <a:p>
            <a:r>
              <a:rPr lang="es-PE" dirty="0"/>
              <a:t>El agraviado dijo que el imputado le enseñó por donde botaron si celular, lo mismo dijo que vio el taxista.</a:t>
            </a:r>
          </a:p>
          <a:p>
            <a:r>
              <a:rPr lang="es-PE" dirty="0"/>
              <a:t>El agraviado fue persistente en su incriminación en torno a la comisión del delito (lo que fue reconocido por la sala) y la vinculación del imputado tanto minutos después del hecho ante la policía, luego en su declaración de la investigación, y en juicio oral. </a:t>
            </a:r>
          </a:p>
          <a:p>
            <a:endParaRPr lang="es-PE" dirty="0"/>
          </a:p>
        </p:txBody>
      </p:sp>
    </p:spTree>
    <p:extLst>
      <p:ext uri="{BB962C8B-B14F-4D97-AF65-F5344CB8AC3E}">
        <p14:creationId xmlns:p14="http://schemas.microsoft.com/office/powerpoint/2010/main" val="4215347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99701E-F7EA-4A34-BC6C-652661293C19}"/>
              </a:ext>
            </a:extLst>
          </p:cNvPr>
          <p:cNvSpPr>
            <a:spLocks noGrp="1"/>
          </p:cNvSpPr>
          <p:nvPr>
            <p:ph type="title"/>
          </p:nvPr>
        </p:nvSpPr>
        <p:spPr/>
        <p:txBody>
          <a:bodyPr/>
          <a:lstStyle/>
          <a:p>
            <a:r>
              <a:rPr lang="es-PE"/>
              <a:t>http://pc.cd/8ks7</a:t>
            </a:r>
          </a:p>
        </p:txBody>
      </p:sp>
      <p:sp>
        <p:nvSpPr>
          <p:cNvPr id="3" name="Marcador de contenido 2">
            <a:extLst>
              <a:ext uri="{FF2B5EF4-FFF2-40B4-BE49-F238E27FC236}">
                <a16:creationId xmlns:a16="http://schemas.microsoft.com/office/drawing/2014/main" id="{6B190330-9527-4E54-8CFA-FA7DA9DF9624}"/>
              </a:ext>
            </a:extLst>
          </p:cNvPr>
          <p:cNvSpPr>
            <a:spLocks noGrp="1"/>
          </p:cNvSpPr>
          <p:nvPr>
            <p:ph idx="1"/>
          </p:nvPr>
        </p:nvSpPr>
        <p:spPr/>
        <p:txBody>
          <a:bodyPr/>
          <a:lstStyle/>
          <a:p>
            <a:r>
              <a:rPr lang="es-PE" dirty="0"/>
              <a:t>http://pc.cd/8ks7</a:t>
            </a:r>
          </a:p>
        </p:txBody>
      </p:sp>
    </p:spTree>
    <p:extLst>
      <p:ext uri="{BB962C8B-B14F-4D97-AF65-F5344CB8AC3E}">
        <p14:creationId xmlns:p14="http://schemas.microsoft.com/office/powerpoint/2010/main" val="2758592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8A5B7-24BA-47EC-A9BC-CF43F8C717BF}"/>
              </a:ext>
            </a:extLst>
          </p:cNvPr>
          <p:cNvSpPr>
            <a:spLocks noGrp="1"/>
          </p:cNvSpPr>
          <p:nvPr>
            <p:ph type="title"/>
          </p:nvPr>
        </p:nvSpPr>
        <p:spPr/>
        <p:txBody>
          <a:bodyPr/>
          <a:lstStyle/>
          <a:p>
            <a:pPr algn="ctr"/>
            <a:r>
              <a:rPr lang="es-ES" b="1" dirty="0">
                <a:effectLst>
                  <a:outerShdw blurRad="38100" dist="38100" dir="2700000" algn="tl">
                    <a:srgbClr val="000000">
                      <a:alpha val="43137"/>
                    </a:srgbClr>
                  </a:outerShdw>
                </a:effectLst>
              </a:rPr>
              <a:t>1. 3. </a:t>
            </a:r>
            <a:r>
              <a:rPr lang="es-ES" b="1" dirty="0">
                <a:solidFill>
                  <a:srgbClr val="C00000"/>
                </a:solidFill>
                <a:effectLst>
                  <a:outerShdw blurRad="38100" dist="38100" dir="2700000" algn="tl">
                    <a:srgbClr val="000000">
                      <a:alpha val="43137"/>
                    </a:srgbClr>
                  </a:outerShdw>
                </a:effectLst>
              </a:rPr>
              <a:t>VIOLENCIA </a:t>
            </a:r>
            <a:r>
              <a:rPr lang="es-ES" b="1" u="sng" dirty="0">
                <a:solidFill>
                  <a:srgbClr val="C00000"/>
                </a:solidFill>
                <a:effectLst>
                  <a:outerShdw blurRad="38100" dist="38100" dir="2700000" algn="tl">
                    <a:srgbClr val="000000">
                      <a:alpha val="43137"/>
                    </a:srgbClr>
                  </a:outerShdw>
                </a:effectLst>
              </a:rPr>
              <a:t>IMPROPIA</a:t>
            </a:r>
            <a:r>
              <a:rPr lang="es-ES" b="1" dirty="0">
                <a:solidFill>
                  <a:srgbClr val="C00000"/>
                </a:solidFill>
                <a:effectLst>
                  <a:outerShdw blurRad="38100" dist="38100" dir="2700000" algn="tl">
                    <a:srgbClr val="000000">
                      <a:alpha val="43137"/>
                    </a:srgbClr>
                  </a:outerShdw>
                </a:effectLst>
              </a:rPr>
              <a:t> </a:t>
            </a:r>
            <a:r>
              <a:rPr lang="es-ES" b="1" dirty="0">
                <a:effectLst>
                  <a:outerShdw blurRad="38100" dist="38100" dir="2700000" algn="tl">
                    <a:srgbClr val="000000">
                      <a:alpha val="43137"/>
                    </a:srgbClr>
                  </a:outerShdw>
                </a:effectLst>
              </a:rPr>
              <a:t>CONTRA LA PERSONA</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78954DDC-2DC4-4A3E-AD17-9BBDB140CAC8}"/>
              </a:ext>
            </a:extLst>
          </p:cNvPr>
          <p:cNvSpPr>
            <a:spLocks noGrp="1"/>
          </p:cNvSpPr>
          <p:nvPr>
            <p:ph idx="1"/>
          </p:nvPr>
        </p:nvSpPr>
        <p:spPr/>
        <p:txBody>
          <a:bodyPr>
            <a:normAutofit fontScale="85000" lnSpcReduction="10000"/>
          </a:bodyPr>
          <a:lstStyle/>
          <a:p>
            <a:r>
              <a:rPr lang="es-ES" dirty="0"/>
              <a:t>Si se utilizan </a:t>
            </a:r>
            <a:r>
              <a:rPr lang="es-ES" b="1" u="sng" dirty="0">
                <a:effectLst>
                  <a:outerShdw blurRad="38100" dist="38100" dir="2700000" algn="tl">
                    <a:srgbClr val="000000">
                      <a:alpha val="43137"/>
                    </a:srgbClr>
                  </a:outerShdw>
                </a:effectLst>
              </a:rPr>
              <a:t>FÁRMACOS (DIAZEPAN)</a:t>
            </a:r>
            <a:r>
              <a:rPr lang="es-ES" b="1" dirty="0">
                <a:effectLst>
                  <a:outerShdw blurRad="38100" dist="38100" dir="2700000" algn="tl">
                    <a:srgbClr val="000000">
                      <a:alpha val="43137"/>
                    </a:srgbClr>
                  </a:outerShdw>
                </a:effectLst>
              </a:rPr>
              <a:t> </a:t>
            </a:r>
            <a:r>
              <a:rPr lang="es-ES" dirty="0"/>
              <a:t>contra la víctima (pepeo por ejemplo) se configura el delito de ROBO AGRAVADO CUALIFICADO (Inciso 2 del 2do párrafo del art. 189 CP) el rango de pena es de </a:t>
            </a:r>
            <a:r>
              <a:rPr lang="es-ES" dirty="0">
                <a:solidFill>
                  <a:srgbClr val="C00000"/>
                </a:solidFill>
              </a:rPr>
              <a:t>20 a 30 años de cárcel. </a:t>
            </a:r>
          </a:p>
          <a:p>
            <a:r>
              <a:rPr lang="es-ES" dirty="0">
                <a:solidFill>
                  <a:schemeClr val="accent5">
                    <a:lumMod val="75000"/>
                  </a:schemeClr>
                </a:solidFill>
              </a:rPr>
              <a:t>Al respecto se tiene El R. N. N.º 1042-2017 LAMBAYEQUE (Definición de violencia impropia, no cuestionamiento de configuración del inc. 2 del 2do párrafo del 189)</a:t>
            </a:r>
          </a:p>
          <a:p>
            <a:r>
              <a:rPr lang="es-ES" dirty="0">
                <a:solidFill>
                  <a:schemeClr val="accent5">
                    <a:lumMod val="75000"/>
                  </a:schemeClr>
                </a:solidFill>
              </a:rPr>
              <a:t>El R. N. N.º 109-2018 LIMA NORTE (Reconocimiento que se configuro inc.2 del 2do párrafo del 189)</a:t>
            </a:r>
          </a:p>
          <a:p>
            <a:r>
              <a:rPr lang="es-ES" dirty="0">
                <a:solidFill>
                  <a:schemeClr val="accent5">
                    <a:lumMod val="75000"/>
                  </a:schemeClr>
                </a:solidFill>
              </a:rPr>
              <a:t>La Casación Nro. 328-2016-JUNIN (Uso de fármaco es robo agravado, no hurto) </a:t>
            </a:r>
          </a:p>
          <a:p>
            <a:r>
              <a:rPr lang="es-MX" dirty="0"/>
              <a:t>Si se utilizan DROGAS (cocaína, marihuana, </a:t>
            </a:r>
            <a:r>
              <a:rPr lang="es-MX" dirty="0" err="1"/>
              <a:t>etc</a:t>
            </a:r>
            <a:r>
              <a:rPr lang="es-MX" dirty="0"/>
              <a:t>) contra la víctima se configura el delito de ROBO AGRAVADO CUALIFICADO (Inciso 2 del 2do párrafo del art. 189 CP) el rango de pena es de </a:t>
            </a:r>
            <a:r>
              <a:rPr lang="es-MX" dirty="0">
                <a:solidFill>
                  <a:srgbClr val="C00000"/>
                </a:solidFill>
              </a:rPr>
              <a:t>20 a 30 años de cárcel</a:t>
            </a:r>
            <a:r>
              <a:rPr lang="es-MX" dirty="0"/>
              <a:t>. </a:t>
            </a:r>
          </a:p>
          <a:p>
            <a:r>
              <a:rPr lang="es-MX" dirty="0"/>
              <a:t>Si se utilizan INSUMOS QUIMICOS (Acetona, lejía, </a:t>
            </a:r>
            <a:r>
              <a:rPr lang="es-MX" dirty="0" err="1"/>
              <a:t>etc</a:t>
            </a:r>
            <a:r>
              <a:rPr lang="es-MX" dirty="0"/>
              <a:t>) contra la víctima se configura el delito de ROBO AGRAVADO CUALIFICADO (Inciso 2 del 2do párrafo del art. 189 CP) el rango de pena es de </a:t>
            </a:r>
            <a:r>
              <a:rPr lang="es-MX" dirty="0">
                <a:solidFill>
                  <a:srgbClr val="C00000"/>
                </a:solidFill>
              </a:rPr>
              <a:t>20 a 30 años de cárcel</a:t>
            </a:r>
            <a:r>
              <a:rPr lang="es-MX" dirty="0"/>
              <a:t>. </a:t>
            </a:r>
            <a:endParaRPr lang="es-PE" dirty="0"/>
          </a:p>
        </p:txBody>
      </p:sp>
    </p:spTree>
    <p:extLst>
      <p:ext uri="{BB962C8B-B14F-4D97-AF65-F5344CB8AC3E}">
        <p14:creationId xmlns:p14="http://schemas.microsoft.com/office/powerpoint/2010/main" val="244609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206E65-E74A-4B25-AD7D-8C3B09D60FD7}"/>
              </a:ext>
            </a:extLst>
          </p:cNvPr>
          <p:cNvSpPr>
            <a:spLocks noGrp="1"/>
          </p:cNvSpPr>
          <p:nvPr>
            <p:ph type="title"/>
          </p:nvPr>
        </p:nvSpPr>
        <p:spPr/>
        <p:txBody>
          <a:bodyPr>
            <a:normAutofit/>
          </a:bodyPr>
          <a:lstStyle/>
          <a:p>
            <a:pPr algn="ctr"/>
            <a:r>
              <a:rPr lang="es-ES" b="1" dirty="0">
                <a:effectLst>
                  <a:outerShdw blurRad="38100" dist="38100" dir="2700000" algn="tl">
                    <a:srgbClr val="000000">
                      <a:alpha val="43137"/>
                    </a:srgbClr>
                  </a:outerShdw>
                </a:effectLst>
              </a:rPr>
              <a:t>1.4. EL </a:t>
            </a:r>
            <a:r>
              <a:rPr lang="es-ES" b="1" dirty="0">
                <a:solidFill>
                  <a:srgbClr val="FF0000"/>
                </a:solidFill>
                <a:effectLst>
                  <a:outerShdw blurRad="38100" dist="38100" dir="2700000" algn="tl">
                    <a:srgbClr val="000000">
                      <a:alpha val="43137"/>
                    </a:srgbClr>
                  </a:outerShdw>
                </a:effectLst>
              </a:rPr>
              <a:t>MOMENTO</a:t>
            </a:r>
            <a:r>
              <a:rPr lang="es-ES" b="1" dirty="0">
                <a:effectLst>
                  <a:outerShdw blurRad="38100" dist="38100" dir="2700000" algn="tl">
                    <a:srgbClr val="000000">
                      <a:alpha val="43137"/>
                    </a:srgbClr>
                  </a:outerShdw>
                </a:effectLst>
              </a:rPr>
              <a:t> DE LA UTILIZACION DE LA </a:t>
            </a:r>
            <a:r>
              <a:rPr lang="es-ES" b="1" dirty="0">
                <a:solidFill>
                  <a:srgbClr val="FF0000"/>
                </a:solidFill>
                <a:effectLst>
                  <a:outerShdw blurRad="38100" dist="38100" dir="2700000" algn="tl">
                    <a:srgbClr val="000000">
                      <a:alpha val="43137"/>
                    </a:srgbClr>
                  </a:outerShdw>
                </a:effectLst>
              </a:rPr>
              <a:t>VIOLENCIA CONTRA LA PERSONA</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348E2533-EFD5-405D-ABB4-81483FF54CDB}"/>
              </a:ext>
            </a:extLst>
          </p:cNvPr>
          <p:cNvSpPr>
            <a:spLocks noGrp="1"/>
          </p:cNvSpPr>
          <p:nvPr>
            <p:ph idx="1"/>
          </p:nvPr>
        </p:nvSpPr>
        <p:spPr/>
        <p:txBody>
          <a:bodyPr>
            <a:normAutofit fontScale="77500" lnSpcReduction="20000"/>
          </a:bodyPr>
          <a:lstStyle/>
          <a:p>
            <a:r>
              <a:rPr lang="es-ES" dirty="0"/>
              <a:t>Para que se configure el delito de robo agravado la violencia puede ser ejercida </a:t>
            </a:r>
            <a:r>
              <a:rPr lang="es-ES" b="1" u="sng" dirty="0">
                <a:effectLst>
                  <a:outerShdw blurRad="38100" dist="38100" dir="2700000" algn="tl">
                    <a:srgbClr val="000000">
                      <a:alpha val="43137"/>
                    </a:srgbClr>
                  </a:outerShdw>
                </a:effectLst>
              </a:rPr>
              <a:t>ANTES, DURANTE O INMEDIATAMENTE DESPUES</a:t>
            </a:r>
            <a:r>
              <a:rPr lang="es-ES" dirty="0"/>
              <a:t> </a:t>
            </a:r>
            <a:r>
              <a:rPr lang="es-ES" b="1" dirty="0">
                <a:effectLst>
                  <a:outerShdw blurRad="38100" dist="38100" dir="2700000" algn="tl">
                    <a:srgbClr val="000000">
                      <a:alpha val="43137"/>
                    </a:srgbClr>
                  </a:outerShdw>
                </a:effectLst>
              </a:rPr>
              <a:t>del apoderamiento</a:t>
            </a:r>
            <a:r>
              <a:rPr lang="es-ES" dirty="0"/>
              <a:t>, es decir se incluye la resistencia para evitar los actos de disposición (si es que la hubo). Esto se da en casos de tentativa con intervención de la víctima para evitar robo.</a:t>
            </a:r>
          </a:p>
          <a:p>
            <a:r>
              <a:rPr lang="es-ES" dirty="0"/>
              <a:t>El </a:t>
            </a:r>
            <a:r>
              <a:rPr lang="es-ES" b="1" dirty="0">
                <a:solidFill>
                  <a:srgbClr val="FF0000"/>
                </a:solidFill>
              </a:rPr>
              <a:t>Recurso de Nulidad Nro. 03-2018 –Lima Este </a:t>
            </a:r>
            <a:r>
              <a:rPr lang="es-ES" dirty="0">
                <a:solidFill>
                  <a:schemeClr val="tx1"/>
                </a:solidFill>
              </a:rPr>
              <a:t>señala</a:t>
            </a:r>
            <a:r>
              <a:rPr lang="es-ES" dirty="0"/>
              <a:t> lo siguiente: </a:t>
            </a:r>
            <a:r>
              <a:rPr lang="es-MX" sz="1600" i="1" dirty="0"/>
              <a:t>“Para determinar la consumación del delito de robo, no tiene relevancia si los actos de violencia se perpetraron antes del apoderamiento o durante el traslado de los bienes al vehículo mototaxi</a:t>
            </a:r>
            <a:r>
              <a:rPr lang="es-MX" sz="1600" i="1" dirty="0">
                <a:solidFill>
                  <a:srgbClr val="FF0000"/>
                </a:solidFill>
              </a:rPr>
              <a:t>; lo importante es la evaluación de la posibilidad que tuvieron los imputados para ejercer actos de disposición de los bienes sustraídos</a:t>
            </a:r>
            <a:r>
              <a:rPr lang="es-MX" sz="1600" i="1" dirty="0"/>
              <a:t>; si este no concurre y durante el traslado se producen los actos de violencia, la conducta queda subsumida como robo en grado de tentativa.”</a:t>
            </a:r>
          </a:p>
          <a:p>
            <a:r>
              <a:rPr lang="es-PE" dirty="0"/>
              <a:t>El </a:t>
            </a:r>
            <a:r>
              <a:rPr lang="es-ES" b="1" dirty="0">
                <a:solidFill>
                  <a:srgbClr val="FF0000"/>
                </a:solidFill>
              </a:rPr>
              <a:t>Recurso de Nulidad Nro. 1967-2017 –Lima Este </a:t>
            </a:r>
            <a:r>
              <a:rPr lang="es-ES" dirty="0">
                <a:solidFill>
                  <a:schemeClr val="tx1"/>
                </a:solidFill>
              </a:rPr>
              <a:t>señala lo siguiente: </a:t>
            </a:r>
            <a:r>
              <a:rPr lang="es-MX" sz="1600" i="1" dirty="0">
                <a:solidFill>
                  <a:schemeClr val="tx1"/>
                </a:solidFill>
              </a:rPr>
              <a:t>“La violencia o la amenaza típica son los elementos objetivos que definen al delito de robo y lo diferencian respecto al delito de hurto (cfr. artículo ciento ochenta y cinco del Código Penal). </a:t>
            </a:r>
            <a:r>
              <a:rPr lang="es-MX" sz="1600" i="1" dirty="0">
                <a:solidFill>
                  <a:srgbClr val="FF0000"/>
                </a:solidFill>
              </a:rPr>
              <a:t>No necesariamente la violencia debe emplearse antes de la sustracción del bien mueble ajeno que se trate</a:t>
            </a:r>
            <a:r>
              <a:rPr lang="es-MX" sz="1600" i="1" dirty="0">
                <a:solidFill>
                  <a:schemeClr val="tx1"/>
                </a:solidFill>
              </a:rPr>
              <a:t>, aunque sí debe viabilizar su apoderamiento, </a:t>
            </a:r>
            <a:r>
              <a:rPr lang="es-MX" sz="1600" i="1" dirty="0">
                <a:solidFill>
                  <a:srgbClr val="FF0000"/>
                </a:solidFill>
              </a:rPr>
              <a:t>por lo que el delito de robo se configura en casos como el presente, en el cual la violencia se produjo </a:t>
            </a:r>
            <a:r>
              <a:rPr lang="es-MX" sz="1600" dirty="0">
                <a:solidFill>
                  <a:srgbClr val="FF0000"/>
                </a:solidFill>
              </a:rPr>
              <a:t>cuando los agentes ya habían sustraído los bienes </a:t>
            </a:r>
            <a:r>
              <a:rPr lang="es-MX" sz="1600" dirty="0">
                <a:solidFill>
                  <a:schemeClr val="tx1"/>
                </a:solidFill>
              </a:rPr>
              <a:t>que se encontraban al interior del vehículo del agraviado, esto es, </a:t>
            </a:r>
            <a:r>
              <a:rPr lang="es-MX" sz="1600" dirty="0">
                <a:solidFill>
                  <a:srgbClr val="FF0000"/>
                </a:solidFill>
              </a:rPr>
              <a:t>cuando se encontraban </a:t>
            </a:r>
            <a:r>
              <a:rPr lang="es-MX" sz="1600" i="1" dirty="0">
                <a:solidFill>
                  <a:srgbClr val="FF0000"/>
                </a:solidFill>
              </a:rPr>
              <a:t>huyendo y fueron perseguidos de modo inmediato por el agraviado</a:t>
            </a:r>
            <a:r>
              <a:rPr lang="es-MX" sz="1600" i="1" dirty="0">
                <a:solidFill>
                  <a:schemeClr val="tx1"/>
                </a:solidFill>
              </a:rPr>
              <a:t>: no se llegaron a apoderar o a tener real disposición de tales bienes (</a:t>
            </a:r>
            <a:r>
              <a:rPr lang="es-MX" sz="1600" i="1" dirty="0">
                <a:solidFill>
                  <a:srgbClr val="FF0000"/>
                </a:solidFill>
              </a:rPr>
              <a:t>tentativa</a:t>
            </a:r>
            <a:r>
              <a:rPr lang="es-MX" sz="1600" i="1" dirty="0">
                <a:solidFill>
                  <a:schemeClr val="tx1"/>
                </a:solidFill>
              </a:rPr>
              <a:t>)”. </a:t>
            </a:r>
          </a:p>
          <a:p>
            <a:r>
              <a:rPr lang="es-ES" dirty="0">
                <a:solidFill>
                  <a:schemeClr val="tx1"/>
                </a:solidFill>
              </a:rPr>
              <a:t>El </a:t>
            </a:r>
            <a:r>
              <a:rPr lang="es-ES" b="1" dirty="0">
                <a:solidFill>
                  <a:srgbClr val="FF0000"/>
                </a:solidFill>
              </a:rPr>
              <a:t>Recurso de Nulidad Nro. 2212-2017- LIMA NORTE </a:t>
            </a:r>
            <a:r>
              <a:rPr lang="es-ES" dirty="0">
                <a:solidFill>
                  <a:schemeClr val="tx1"/>
                </a:solidFill>
              </a:rPr>
              <a:t>señala que</a:t>
            </a:r>
            <a:r>
              <a:rPr lang="es-ES" i="1" dirty="0">
                <a:solidFill>
                  <a:schemeClr val="tx1"/>
                </a:solidFill>
              </a:rPr>
              <a:t>:</a:t>
            </a:r>
            <a:r>
              <a:rPr lang="es-MX" i="1" dirty="0">
                <a:solidFill>
                  <a:schemeClr val="tx1"/>
                </a:solidFill>
              </a:rPr>
              <a:t> </a:t>
            </a:r>
            <a:r>
              <a:rPr lang="es-MX" sz="1500" i="1" dirty="0">
                <a:solidFill>
                  <a:schemeClr val="tx1"/>
                </a:solidFill>
              </a:rPr>
              <a:t>“debe verificarse una acción violenta contra el sujeto pasivo de la acción, ya sea para conseguir el apoderamiento como </a:t>
            </a:r>
            <a:r>
              <a:rPr lang="es-MX" sz="1500" i="1" dirty="0">
                <a:solidFill>
                  <a:srgbClr val="FF0000"/>
                </a:solidFill>
              </a:rPr>
              <a:t>para asegurar la huida con el bien sustraído </a:t>
            </a:r>
            <a:r>
              <a:rPr lang="es-MX" sz="1500" i="1" dirty="0">
                <a:solidFill>
                  <a:schemeClr val="tx1"/>
                </a:solidFill>
              </a:rPr>
              <a:t>(…)”</a:t>
            </a:r>
          </a:p>
          <a:p>
            <a:endParaRPr lang="es-MX" sz="1600" i="1" dirty="0">
              <a:solidFill>
                <a:schemeClr val="tx1"/>
              </a:solidFill>
            </a:endParaRPr>
          </a:p>
          <a:p>
            <a:endParaRPr lang="es-ES" sz="1600" i="1" dirty="0">
              <a:solidFill>
                <a:schemeClr val="tx1"/>
              </a:solidFill>
            </a:endParaRPr>
          </a:p>
        </p:txBody>
      </p:sp>
    </p:spTree>
    <p:extLst>
      <p:ext uri="{BB962C8B-B14F-4D97-AF65-F5344CB8AC3E}">
        <p14:creationId xmlns:p14="http://schemas.microsoft.com/office/powerpoint/2010/main" val="1374797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FEC373-19BC-48CB-AE76-A0DE4C8D74AC}"/>
              </a:ext>
            </a:extLst>
          </p:cNvPr>
          <p:cNvSpPr>
            <a:spLocks noGrp="1"/>
          </p:cNvSpPr>
          <p:nvPr>
            <p:ph type="title"/>
          </p:nvPr>
        </p:nvSpPr>
        <p:spPr/>
        <p:txBody>
          <a:bodyPr>
            <a:normAutofit fontScale="90000"/>
          </a:bodyPr>
          <a:lstStyle/>
          <a:p>
            <a:r>
              <a:rPr lang="es-ES" b="1" dirty="0">
                <a:effectLst>
                  <a:outerShdw blurRad="38100" dist="38100" dir="2700000" algn="tl">
                    <a:srgbClr val="000000">
                      <a:alpha val="43137"/>
                    </a:srgbClr>
                  </a:outerShdw>
                </a:effectLst>
              </a:rPr>
              <a:t>1.5. </a:t>
            </a:r>
            <a:r>
              <a:rPr lang="es-ES" b="1" dirty="0">
                <a:solidFill>
                  <a:srgbClr val="FF0000"/>
                </a:solidFill>
                <a:effectLst>
                  <a:outerShdw blurRad="38100" dist="38100" dir="2700000" algn="tl">
                    <a:srgbClr val="000000">
                      <a:alpha val="43137"/>
                    </a:srgbClr>
                  </a:outerShdw>
                </a:effectLst>
              </a:rPr>
              <a:t>CONT. </a:t>
            </a:r>
            <a:r>
              <a:rPr lang="es-ES" b="1" dirty="0">
                <a:effectLst>
                  <a:outerShdw blurRad="38100" dist="38100" dir="2700000" algn="tl">
                    <a:srgbClr val="000000">
                      <a:alpha val="43137"/>
                    </a:srgbClr>
                  </a:outerShdw>
                </a:effectLst>
              </a:rPr>
              <a:t>EL </a:t>
            </a:r>
            <a:r>
              <a:rPr lang="es-ES" b="1" dirty="0">
                <a:solidFill>
                  <a:srgbClr val="FF0000"/>
                </a:solidFill>
                <a:effectLst>
                  <a:outerShdw blurRad="38100" dist="38100" dir="2700000" algn="tl">
                    <a:srgbClr val="000000">
                      <a:alpha val="43137"/>
                    </a:srgbClr>
                  </a:outerShdw>
                </a:effectLst>
              </a:rPr>
              <a:t>MOMENTO</a:t>
            </a:r>
            <a:r>
              <a:rPr lang="es-ES" b="1" dirty="0">
                <a:effectLst>
                  <a:outerShdw blurRad="38100" dist="38100" dir="2700000" algn="tl">
                    <a:srgbClr val="000000">
                      <a:alpha val="43137"/>
                    </a:srgbClr>
                  </a:outerShdw>
                </a:effectLst>
              </a:rPr>
              <a:t> DE LA UTILIZACION DE LA </a:t>
            </a:r>
            <a:r>
              <a:rPr lang="es-ES" b="1" dirty="0">
                <a:solidFill>
                  <a:srgbClr val="FF0000"/>
                </a:solidFill>
                <a:effectLst>
                  <a:outerShdw blurRad="38100" dist="38100" dir="2700000" algn="tl">
                    <a:srgbClr val="000000">
                      <a:alpha val="43137"/>
                    </a:srgbClr>
                  </a:outerShdw>
                </a:effectLst>
              </a:rPr>
              <a:t>VIOLENCIA CONTRA LA PERSONA</a:t>
            </a:r>
            <a:endParaRPr lang="es-PE" dirty="0"/>
          </a:p>
        </p:txBody>
      </p:sp>
      <p:sp>
        <p:nvSpPr>
          <p:cNvPr id="3" name="Marcador de contenido 2">
            <a:extLst>
              <a:ext uri="{FF2B5EF4-FFF2-40B4-BE49-F238E27FC236}">
                <a16:creationId xmlns:a16="http://schemas.microsoft.com/office/drawing/2014/main" id="{1CD3E00F-8520-4134-A16F-C76D0656AC4E}"/>
              </a:ext>
            </a:extLst>
          </p:cNvPr>
          <p:cNvSpPr>
            <a:spLocks noGrp="1"/>
          </p:cNvSpPr>
          <p:nvPr>
            <p:ph idx="1"/>
          </p:nvPr>
        </p:nvSpPr>
        <p:spPr/>
        <p:txBody>
          <a:bodyPr>
            <a:normAutofit fontScale="62500" lnSpcReduction="20000"/>
          </a:bodyPr>
          <a:lstStyle/>
          <a:p>
            <a:r>
              <a:rPr lang="es-MX" i="1" dirty="0">
                <a:solidFill>
                  <a:schemeClr val="tx1"/>
                </a:solidFill>
              </a:rPr>
              <a:t>El </a:t>
            </a:r>
            <a:r>
              <a:rPr lang="es-MX" b="1" dirty="0">
                <a:solidFill>
                  <a:srgbClr val="FF0000"/>
                </a:solidFill>
              </a:rPr>
              <a:t>Recurso de Nulidad Nro. 1840-2012-LIMA</a:t>
            </a:r>
            <a:r>
              <a:rPr lang="es-MX" i="1" dirty="0">
                <a:solidFill>
                  <a:schemeClr val="tx1"/>
                </a:solidFill>
              </a:rPr>
              <a:t>,</a:t>
            </a:r>
            <a:r>
              <a:rPr lang="es-MX" dirty="0">
                <a:solidFill>
                  <a:schemeClr val="tx1"/>
                </a:solidFill>
              </a:rPr>
              <a:t> señala lo siguiente</a:t>
            </a:r>
            <a:r>
              <a:rPr lang="es-MX" dirty="0">
                <a:solidFill>
                  <a:srgbClr val="FF0000"/>
                </a:solidFill>
              </a:rPr>
              <a:t>:</a:t>
            </a:r>
            <a:r>
              <a:rPr lang="es-MX" i="1" dirty="0">
                <a:solidFill>
                  <a:srgbClr val="FF0000"/>
                </a:solidFill>
              </a:rPr>
              <a:t> [El] procesado ejerció violencia y amenaza contra el agraviado ..] con la finalidad de apoderarse de las diversas prendas de vestir, entre ellas el pantalón de buzo del hijo menor del agraviado que llevaba puesto en el momento en que fue sorprendido por el agraviado, contra quien, en su intento de escapar, lo atacó con un arma punzo cortante causándole cortes en la mano </a:t>
            </a:r>
            <a:r>
              <a:rPr lang="es-MX" i="1" dirty="0">
                <a:solidFill>
                  <a:schemeClr val="tx1"/>
                </a:solidFill>
              </a:rPr>
              <a:t>[...]. [El] hecho así descrito configura un típico robo con la agravante contenida por empleo de arma -en este caso cuchillo-</a:t>
            </a:r>
            <a:r>
              <a:rPr lang="es-MX" i="1" dirty="0">
                <a:solidFill>
                  <a:srgbClr val="FF0000"/>
                </a:solidFill>
              </a:rPr>
              <a:t>. El error del Tribunal Superior [que calificó este hecho como hurto] reside en no haber atendido al momento consumativo del delito de robo, que no se produce en la sustracción sino tras el apoderamiento.</a:t>
            </a:r>
            <a:r>
              <a:rPr lang="es-MX" i="1" dirty="0">
                <a:solidFill>
                  <a:schemeClr val="tx1"/>
                </a:solidFill>
              </a:rPr>
              <a:t> En efecto, el tipo penal de robo y hurto tienen en común que para su consumación se presenta primero la sustracción -tomarlo del lugar donde se encuentra alejándolo de la esfera de cuidado de la víctima, llamado también acto de desapoderamiento- y luego el apoderamiento, esto es, cuando el agente pone la cosa bajo su poder de hecho y que se manifiesta en la posibilidad de realizar sobre la cosa actos de disposición, aun cuando sólo sea por breve tiempo, es decir, cuando tiene el potencial ejercicio de las facultades </a:t>
            </a:r>
            <a:r>
              <a:rPr lang="es-MX" i="1" dirty="0" err="1">
                <a:solidFill>
                  <a:schemeClr val="tx1"/>
                </a:solidFill>
              </a:rPr>
              <a:t>dominiales</a:t>
            </a:r>
            <a:r>
              <a:rPr lang="es-MX" i="1" dirty="0">
                <a:solidFill>
                  <a:schemeClr val="tx1"/>
                </a:solidFill>
              </a:rPr>
              <a:t>. Pues bien, en el presente caso</a:t>
            </a:r>
            <a:r>
              <a:rPr lang="es-MX" i="1" dirty="0">
                <a:solidFill>
                  <a:srgbClr val="FF0000"/>
                </a:solidFill>
              </a:rPr>
              <a:t>, aun cuando la sustracción de las prendas de vestir se haya producido sin resistencia ni presencia de la víctima, el delito aún se encontraba en ejecución en tanto el procesado aún no había abandonado la vivienda de la que los sustrajo, y por lo tanto no había adquirido aún la posibilidad de realizar sobre los bienes actos de disposición. Ahora bien, en ese contexto, se aprecia que los actos de violencia ejercidos por el procesado en contra de la víctima se </a:t>
            </a:r>
            <a:r>
              <a:rPr lang="es-MX" i="1" dirty="0" err="1">
                <a:solidFill>
                  <a:srgbClr val="FF0000"/>
                </a:solidFill>
              </a:rPr>
              <a:t>produj</a:t>
            </a:r>
            <a:r>
              <a:rPr lang="es-MX" i="1" dirty="0">
                <a:solidFill>
                  <a:srgbClr val="FF0000"/>
                </a:solidFill>
              </a:rPr>
              <a:t>[</a:t>
            </a:r>
            <a:r>
              <a:rPr lang="es-MX" i="1" dirty="0" err="1">
                <a:solidFill>
                  <a:srgbClr val="FF0000"/>
                </a:solidFill>
              </a:rPr>
              <a:t>eron</a:t>
            </a:r>
            <a:r>
              <a:rPr lang="es-MX" i="1" dirty="0">
                <a:solidFill>
                  <a:srgbClr val="FF0000"/>
                </a:solidFill>
              </a:rPr>
              <a:t>] cuando el apoderamiento no se </a:t>
            </a:r>
            <a:r>
              <a:rPr lang="es-MX" i="1" dirty="0" err="1">
                <a:solidFill>
                  <a:srgbClr val="FF0000"/>
                </a:solidFill>
              </a:rPr>
              <a:t>habia</a:t>
            </a:r>
            <a:r>
              <a:rPr lang="es-MX" i="1" dirty="0">
                <a:solidFill>
                  <a:srgbClr val="FF0000"/>
                </a:solidFill>
              </a:rPr>
              <a:t> producido, esto es, antes de su consumación, y con la finalidad que éste se consiga; por tanto, es menester [...] reencausar la tipicidad y [concluir] [...] que los hechos configuran el delito de robo agravado en grado de tentativa.1</a:t>
            </a:r>
          </a:p>
          <a:p>
            <a:r>
              <a:rPr lang="es-MX" dirty="0">
                <a:solidFill>
                  <a:schemeClr val="tx1"/>
                </a:solidFill>
              </a:rPr>
              <a:t>En el sentido de la jurisprudencia anterior se debe entender lo preceptuado en l</a:t>
            </a:r>
            <a:r>
              <a:rPr lang="es-ES" dirty="0"/>
              <a:t>a ultima parte del 2do párrafo del numeral 10 del</a:t>
            </a:r>
            <a:r>
              <a:rPr lang="es-ES" b="1" dirty="0"/>
              <a:t> </a:t>
            </a:r>
            <a:r>
              <a:rPr lang="es-ES" b="1" dirty="0">
                <a:solidFill>
                  <a:srgbClr val="FF0000"/>
                </a:solidFill>
              </a:rPr>
              <a:t>Acuerdo Plenario Nro. 03-2009/CJ-116</a:t>
            </a:r>
            <a:r>
              <a:rPr lang="es-ES" dirty="0">
                <a:solidFill>
                  <a:schemeClr val="tx1"/>
                </a:solidFill>
              </a:rPr>
              <a:t>, que señala que </a:t>
            </a:r>
            <a:r>
              <a:rPr lang="es-ES" i="1" dirty="0">
                <a:solidFill>
                  <a:schemeClr val="tx1"/>
                </a:solidFill>
              </a:rPr>
              <a:t>“(la violencia) puede ejercerse antes o en el desarrollo de la sustracción del bien mueble, pudiéndose distinguir entre la violencia que es utilizada para conseguir la fuga y evitar la detención (…) y la violencia que se emplea para conseguir el apoderamiento  y </a:t>
            </a:r>
            <a:r>
              <a:rPr lang="es-ES" i="1" dirty="0">
                <a:solidFill>
                  <a:srgbClr val="FF0000"/>
                </a:solidFill>
              </a:rPr>
              <a:t>la disponibilidad</a:t>
            </a:r>
            <a:r>
              <a:rPr lang="es-ES" i="1" dirty="0">
                <a:solidFill>
                  <a:schemeClr val="tx1"/>
                </a:solidFill>
              </a:rPr>
              <a:t>, </a:t>
            </a:r>
            <a:r>
              <a:rPr lang="es-ES" i="1" dirty="0">
                <a:solidFill>
                  <a:srgbClr val="FF0000"/>
                </a:solidFill>
              </a:rPr>
              <a:t>la que convierte típicamente un aparente delito de hurto en robo</a:t>
            </a:r>
            <a:r>
              <a:rPr lang="es-ES" i="1" dirty="0">
                <a:solidFill>
                  <a:schemeClr val="tx1"/>
                </a:solidFill>
              </a:rPr>
              <a:t>. Cabe precisar que, en el primer de los casos mencionados </a:t>
            </a:r>
            <a:r>
              <a:rPr lang="es-ES" b="1" i="1" dirty="0">
                <a:solidFill>
                  <a:schemeClr val="tx1"/>
                </a:solidFill>
                <a:effectLst>
                  <a:outerShdw blurRad="38100" dist="38100" dir="2700000" algn="tl">
                    <a:srgbClr val="000000">
                      <a:alpha val="43137"/>
                    </a:srgbClr>
                  </a:outerShdw>
                </a:effectLst>
              </a:rPr>
              <a:t>(FUGA), </a:t>
            </a:r>
            <a:r>
              <a:rPr lang="es-ES" i="1" dirty="0">
                <a:solidFill>
                  <a:schemeClr val="tx1"/>
                </a:solidFill>
              </a:rPr>
              <a:t>no hay conexión instrumental de medio a fin entre la violencia y la sustracción, pues esta ya se había producido. No obstante, el medio violento se aplica antes de que </a:t>
            </a:r>
            <a:r>
              <a:rPr lang="es-ES" i="1" dirty="0">
                <a:solidFill>
                  <a:schemeClr val="tx1"/>
                </a:solidFill>
                <a:highlight>
                  <a:srgbClr val="FFFF00"/>
                </a:highlight>
              </a:rPr>
              <a:t>cese</a:t>
            </a:r>
            <a:r>
              <a:rPr lang="es-ES" i="1" dirty="0">
                <a:solidFill>
                  <a:schemeClr val="tx1"/>
                </a:solidFill>
              </a:rPr>
              <a:t> la acción contra el patrimonio y </a:t>
            </a:r>
            <a:r>
              <a:rPr lang="es-ES" b="1" i="1" dirty="0">
                <a:solidFill>
                  <a:schemeClr val="tx1"/>
                </a:solidFill>
                <a:effectLst>
                  <a:outerShdw blurRad="38100" dist="38100" dir="2700000" algn="tl">
                    <a:srgbClr val="000000">
                      <a:alpha val="43137"/>
                    </a:srgbClr>
                  </a:outerShdw>
                </a:effectLst>
              </a:rPr>
              <a:t>(antes que se produzca)</a:t>
            </a:r>
            <a:r>
              <a:rPr lang="es-ES" i="1" dirty="0">
                <a:solidFill>
                  <a:schemeClr val="tx1"/>
                </a:solidFill>
              </a:rPr>
              <a:t> </a:t>
            </a:r>
            <a:r>
              <a:rPr lang="es-ES" i="1" dirty="0">
                <a:solidFill>
                  <a:srgbClr val="FF0000"/>
                </a:solidFill>
              </a:rPr>
              <a:t>el aseguramiento del bien en la esfera de dominio del agente vía el apoderamiento</a:t>
            </a:r>
            <a:r>
              <a:rPr lang="es-ES" i="1" dirty="0">
                <a:solidFill>
                  <a:schemeClr val="tx1"/>
                </a:solidFill>
              </a:rPr>
              <a:t>.” (lo entre paréntesis y resaltado es nuestro)</a:t>
            </a:r>
          </a:p>
          <a:p>
            <a:endParaRPr lang="es-MX" i="1" dirty="0">
              <a:solidFill>
                <a:srgbClr val="FF0000"/>
              </a:solidFill>
            </a:endParaRPr>
          </a:p>
          <a:p>
            <a:endParaRPr lang="es-MX" i="1" dirty="0">
              <a:solidFill>
                <a:srgbClr val="FF0000"/>
              </a:solidFill>
            </a:endParaRPr>
          </a:p>
          <a:p>
            <a:endParaRPr lang="es-PE" dirty="0"/>
          </a:p>
        </p:txBody>
      </p:sp>
    </p:spTree>
    <p:extLst>
      <p:ext uri="{BB962C8B-B14F-4D97-AF65-F5344CB8AC3E}">
        <p14:creationId xmlns:p14="http://schemas.microsoft.com/office/powerpoint/2010/main" val="2689849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5FEED7-1331-4F1C-B20E-FBA3B0D961BE}"/>
              </a:ext>
            </a:extLst>
          </p:cNvPr>
          <p:cNvSpPr>
            <a:spLocks noGrp="1"/>
          </p:cNvSpPr>
          <p:nvPr>
            <p:ph type="title"/>
          </p:nvPr>
        </p:nvSpPr>
        <p:spPr/>
        <p:txBody>
          <a:bodyPr>
            <a:normAutofit/>
          </a:bodyPr>
          <a:lstStyle/>
          <a:p>
            <a:pPr algn="ctr"/>
            <a:r>
              <a:rPr lang="es-ES" b="1" dirty="0">
                <a:effectLst>
                  <a:outerShdw blurRad="38100" dist="38100" dir="2700000" algn="tl">
                    <a:srgbClr val="000000">
                      <a:alpha val="43137"/>
                    </a:srgbClr>
                  </a:outerShdw>
                </a:effectLst>
              </a:rPr>
              <a:t>1.6. AUSENCIA DE </a:t>
            </a:r>
            <a:r>
              <a:rPr lang="es-ES" b="1" dirty="0">
                <a:solidFill>
                  <a:srgbClr val="FF0000"/>
                </a:solidFill>
                <a:effectLst>
                  <a:outerShdw blurRad="38100" dist="38100" dir="2700000" algn="tl">
                    <a:srgbClr val="000000">
                      <a:alpha val="43137"/>
                    </a:srgbClr>
                  </a:outerShdw>
                </a:effectLst>
              </a:rPr>
              <a:t>VIOLENCIA</a:t>
            </a:r>
            <a:r>
              <a:rPr lang="es-ES" b="1" dirty="0">
                <a:effectLst>
                  <a:outerShdw blurRad="38100" dist="38100" dir="2700000" algn="tl">
                    <a:srgbClr val="000000">
                      <a:alpha val="43137"/>
                    </a:srgbClr>
                  </a:outerShdw>
                </a:effectLst>
              </a:rPr>
              <a:t> CONTRA LA PERSONA EN EL EN EL ARREBATO</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3FA38D06-25E4-4C0B-BC0C-978BCADC6783}"/>
              </a:ext>
            </a:extLst>
          </p:cNvPr>
          <p:cNvSpPr>
            <a:spLocks noGrp="1"/>
          </p:cNvSpPr>
          <p:nvPr>
            <p:ph idx="1"/>
          </p:nvPr>
        </p:nvSpPr>
        <p:spPr/>
        <p:txBody>
          <a:bodyPr>
            <a:normAutofit fontScale="62500" lnSpcReduction="20000"/>
          </a:bodyPr>
          <a:lstStyle/>
          <a:p>
            <a:r>
              <a:rPr lang="es-MX" dirty="0"/>
              <a:t>El </a:t>
            </a:r>
            <a:r>
              <a:rPr lang="es-MX" b="1" dirty="0">
                <a:solidFill>
                  <a:srgbClr val="FF0000"/>
                </a:solidFill>
              </a:rPr>
              <a:t>R N </a:t>
            </a:r>
            <a:r>
              <a:rPr lang="es-MX" b="1" dirty="0" err="1">
                <a:solidFill>
                  <a:srgbClr val="FF0000"/>
                </a:solidFill>
              </a:rPr>
              <a:t>N°</a:t>
            </a:r>
            <a:r>
              <a:rPr lang="es-MX" b="1" dirty="0">
                <a:solidFill>
                  <a:srgbClr val="FF0000"/>
                </a:solidFill>
              </a:rPr>
              <a:t> 1649-2017- LIMA </a:t>
            </a:r>
            <a:r>
              <a:rPr lang="es-MX" dirty="0"/>
              <a:t>establece que: </a:t>
            </a:r>
            <a:r>
              <a:rPr lang="es-MX" sz="1600" i="1" dirty="0"/>
              <a:t>“El arrebato de un celular se subsume en el artículo 185 y 186 del Código Penal, por lo que se tipifica como delito de hurto agravado y no como delito de robo agravado”. (…) el hecho imputado no se subsume en el delito de robo agravado; y sí en el delito de hurto agravado. Primero, porque no se cumple con el presupuesto típico, exigido por el tipo base del delito de robo (artículo 188° del Código Penal), respecto del elemento normativo “violencia o amenaza”; y, segundo, porque según la imputación fiscal, que reproduce la versión de la víctima; el encausado aprovechó que la agraviada se encontraba manipulando su equipo celular –la agraviada manifestó que se encontraba enviando un correo electrónico, añadiendo en el juicio oral que “fue en cuestión de segundos”- para arrebatarle dicho bien; por lo que, no hubo violencia física, menos amenaza, contra dicha agraviada.”</a:t>
            </a:r>
            <a:endParaRPr lang="pt-BR" sz="1600" i="1" dirty="0"/>
          </a:p>
          <a:p>
            <a:r>
              <a:rPr lang="es-PE" dirty="0"/>
              <a:t>El fundamento octavo del </a:t>
            </a:r>
            <a:r>
              <a:rPr lang="es-PE" b="1" dirty="0">
                <a:solidFill>
                  <a:srgbClr val="FF0000"/>
                </a:solidFill>
              </a:rPr>
              <a:t>R N </a:t>
            </a:r>
            <a:r>
              <a:rPr lang="es-MX" b="1" dirty="0" err="1">
                <a:solidFill>
                  <a:srgbClr val="FF0000"/>
                </a:solidFill>
              </a:rPr>
              <a:t>N°</a:t>
            </a:r>
            <a:r>
              <a:rPr lang="es-MX" b="1" dirty="0">
                <a:solidFill>
                  <a:srgbClr val="FF0000"/>
                </a:solidFill>
              </a:rPr>
              <a:t> 2212-2017  LIMA NORTE </a:t>
            </a:r>
            <a:r>
              <a:rPr lang="es-MX" dirty="0"/>
              <a:t>establece que</a:t>
            </a:r>
            <a:r>
              <a:rPr lang="es-MX" i="1" dirty="0"/>
              <a:t>: </a:t>
            </a:r>
            <a:r>
              <a:rPr lang="es-MX" sz="1500" i="1" dirty="0"/>
              <a:t>“Al recurrir a la declaración preliminar de la agraviada (…) se aprecia que esta señaló que: [E]n circunstancias en que me encontraba como pasajera en un transporte público tipo </a:t>
            </a:r>
            <a:r>
              <a:rPr lang="es-MX" sz="1500" i="1" dirty="0" err="1"/>
              <a:t>couster</a:t>
            </a:r>
            <a:r>
              <a:rPr lang="es-MX" sz="1500" i="1" dirty="0"/>
              <a:t> […] este vehículo se estacionó […], ingresando dos personas varones que simularon ser pasajeros y en forma rápida uno de ellos me arranchó con fuerza mi mochila plastificada color rosado, blanco y plomo […][sic]. En mérito de ello, se puede concluir que no existió agresión contra la agraviada, quien, además, no indicó que producto de dicho arrebato le hayan ocasionado lesiones siquiera por rozamiento o al momento de jalar, lo que evidencia que la teoría fiscal en este extremo no se ajusta a la calificación jurídica correcta”</a:t>
            </a:r>
            <a:endParaRPr lang="es-PE" sz="1500" i="1" dirty="0"/>
          </a:p>
          <a:p>
            <a:r>
              <a:rPr lang="es-PE" dirty="0"/>
              <a:t>Pero el arrebato de un celular en un escenario de amenaza sí es delito de robo agravado, así se establece en el </a:t>
            </a:r>
            <a:r>
              <a:rPr lang="es-PE" b="1" dirty="0">
                <a:solidFill>
                  <a:srgbClr val="FF0000"/>
                </a:solidFill>
                <a:effectLst>
                  <a:outerShdw blurRad="38100" dist="38100" dir="2700000" algn="tl">
                    <a:srgbClr val="000000">
                      <a:alpha val="43137"/>
                    </a:srgbClr>
                  </a:outerShdw>
                </a:effectLst>
              </a:rPr>
              <a:t>R.N. 1117-2018, Junín</a:t>
            </a:r>
            <a:r>
              <a:rPr lang="es-PE" dirty="0"/>
              <a:t>: </a:t>
            </a:r>
            <a:r>
              <a:rPr lang="es-PE" i="1" dirty="0"/>
              <a:t>“</a:t>
            </a:r>
            <a:r>
              <a:rPr lang="es-MX" i="1" dirty="0"/>
              <a:t>Para este Tribunal, el arrebato de un celular en la forma descrita por la agraviada se subsume en los elementos violencia, cuyos efectos se hallan descritos en el Certificado Médico Legal número (…), que dio cuenta de que aquella presentó equimosis tipo digitopresión en brazo izquierdo, cara anterior interna, y cuya conclusión refiere que fue producida por digitopresión y el roce y agente con filo, y se prescribieron a su favor dos días de atención facultativa por siete de incapacidad médico legal. 3.4. </a:t>
            </a:r>
            <a:r>
              <a:rPr lang="es-MX" i="1" dirty="0">
                <a:solidFill>
                  <a:srgbClr val="FF0000"/>
                </a:solidFill>
              </a:rPr>
              <a:t>En tanto que el amedrentamiento para que esta se desprenda de su celular se subsume dentro el elemento amenaza, configurándose de ese modo un supuesto de robo, mas no de hurto. </a:t>
            </a:r>
          </a:p>
          <a:p>
            <a:r>
              <a:rPr lang="es-MX" dirty="0">
                <a:solidFill>
                  <a:srgbClr val="FF0000"/>
                </a:solidFill>
              </a:rPr>
              <a:t>El arrebato es Hurto porque </a:t>
            </a:r>
            <a:r>
              <a:rPr lang="es-MX" b="1" i="1" u="sng" dirty="0">
                <a:solidFill>
                  <a:srgbClr val="FF0000"/>
                </a:solidFill>
                <a:effectLst>
                  <a:outerShdw blurRad="38100" dist="38100" dir="2700000" algn="tl">
                    <a:srgbClr val="000000">
                      <a:alpha val="43137"/>
                    </a:srgbClr>
                  </a:outerShdw>
                </a:effectLst>
              </a:rPr>
              <a:t>no</a:t>
            </a:r>
            <a:r>
              <a:rPr lang="es-MX" dirty="0">
                <a:solidFill>
                  <a:srgbClr val="FF0000"/>
                </a:solidFill>
              </a:rPr>
              <a:t> hay violencia ni amenaza. Si hay violencia o amenaza será robo.</a:t>
            </a:r>
            <a:endParaRPr lang="es-PE" dirty="0">
              <a:solidFill>
                <a:srgbClr val="FF0000"/>
              </a:solidFill>
            </a:endParaRPr>
          </a:p>
        </p:txBody>
      </p:sp>
    </p:spTree>
    <p:extLst>
      <p:ext uri="{BB962C8B-B14F-4D97-AF65-F5344CB8AC3E}">
        <p14:creationId xmlns:p14="http://schemas.microsoft.com/office/powerpoint/2010/main" val="21465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14E6FA-511C-455F-A394-E5B274DA4A57}"/>
              </a:ext>
            </a:extLst>
          </p:cNvPr>
          <p:cNvSpPr>
            <a:spLocks noGrp="1"/>
          </p:cNvSpPr>
          <p:nvPr>
            <p:ph type="title"/>
          </p:nvPr>
        </p:nvSpPr>
        <p:spPr/>
        <p:txBody>
          <a:bodyPr/>
          <a:lstStyle/>
          <a:p>
            <a:pPr algn="ctr"/>
            <a:r>
              <a:rPr lang="es-ES" b="1" dirty="0">
                <a:solidFill>
                  <a:srgbClr val="0070C0"/>
                </a:solidFill>
                <a:effectLst>
                  <a:outerShdw blurRad="38100" dist="38100" dir="2700000" algn="tl">
                    <a:srgbClr val="000000">
                      <a:alpha val="43137"/>
                    </a:srgbClr>
                  </a:outerShdw>
                </a:effectLst>
              </a:rPr>
              <a:t>1.7. AMENAZA</a:t>
            </a:r>
            <a:r>
              <a:rPr lang="es-ES" b="1" dirty="0">
                <a:effectLst>
                  <a:outerShdw blurRad="38100" dist="38100" dir="2700000" algn="tl">
                    <a:srgbClr val="000000">
                      <a:alpha val="43137"/>
                    </a:srgbClr>
                  </a:outerShdw>
                </a:effectLst>
              </a:rPr>
              <a:t> CONTRA LA PERSONA</a:t>
            </a:r>
            <a:endParaRPr lang="es-PE"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B2B3F74B-497B-48F8-AD88-51B8DE1BE0D3}"/>
              </a:ext>
            </a:extLst>
          </p:cNvPr>
          <p:cNvSpPr>
            <a:spLocks noGrp="1"/>
          </p:cNvSpPr>
          <p:nvPr>
            <p:ph idx="1"/>
          </p:nvPr>
        </p:nvSpPr>
        <p:spPr/>
        <p:txBody>
          <a:bodyPr>
            <a:normAutofit fontScale="92500" lnSpcReduction="20000"/>
          </a:bodyPr>
          <a:lstStyle/>
          <a:p>
            <a:r>
              <a:rPr lang="es-ES" b="1" dirty="0"/>
              <a:t>AMENAZA EXPRESA:</a:t>
            </a:r>
            <a:r>
              <a:rPr lang="es-ES" dirty="0"/>
              <a:t> ANUNCIO DE UN MAL INMINENTE para la vida o integridad física de la victima o de personas relacionadas.</a:t>
            </a:r>
          </a:p>
          <a:p>
            <a:r>
              <a:rPr lang="es-ES" b="1" dirty="0"/>
              <a:t>1. Ese anuncio puede ser </a:t>
            </a:r>
            <a:r>
              <a:rPr lang="es-ES" b="1" dirty="0">
                <a:solidFill>
                  <a:srgbClr val="FF0000"/>
                </a:solidFill>
              </a:rPr>
              <a:t>verbal y expreso</a:t>
            </a:r>
            <a:r>
              <a:rPr lang="es-ES" b="1" dirty="0"/>
              <a:t> como cuando el atacante dice: </a:t>
            </a:r>
            <a:r>
              <a:rPr lang="es-ES" dirty="0"/>
              <a:t> “Dame todo lo que tengas o te asfixio, o te desfiguro el rostro a golpes o te inyecto esta sangre con SIDA o mato a tu niño a golpes”. </a:t>
            </a:r>
          </a:p>
          <a:p>
            <a:r>
              <a:rPr lang="es-ES" b="1" dirty="0">
                <a:solidFill>
                  <a:schemeClr val="tx1">
                    <a:lumMod val="95000"/>
                    <a:lumOff val="5000"/>
                  </a:schemeClr>
                </a:solidFill>
              </a:rPr>
              <a:t>2. Pero también puede ser implícito, a eso se refiere la </a:t>
            </a:r>
            <a:r>
              <a:rPr lang="es-ES" b="1" dirty="0">
                <a:solidFill>
                  <a:srgbClr val="FF0000"/>
                </a:solidFill>
              </a:rPr>
              <a:t>Casación 496-2017- Lambayeque</a:t>
            </a:r>
            <a:r>
              <a:rPr lang="es-ES" b="1" dirty="0">
                <a:solidFill>
                  <a:schemeClr val="tx1"/>
                </a:solidFill>
              </a:rPr>
              <a:t>, </a:t>
            </a:r>
            <a:r>
              <a:rPr lang="es-ES" dirty="0">
                <a:solidFill>
                  <a:schemeClr val="tx1"/>
                </a:solidFill>
              </a:rPr>
              <a:t>cuando refiere que: </a:t>
            </a:r>
            <a:r>
              <a:rPr lang="es-ES" i="1" dirty="0">
                <a:solidFill>
                  <a:schemeClr val="tx1"/>
                </a:solidFill>
              </a:rPr>
              <a:t>“</a:t>
            </a:r>
            <a:r>
              <a:rPr lang="es-MX" i="1" dirty="0">
                <a:solidFill>
                  <a:schemeClr val="tx1"/>
                </a:solidFill>
              </a:rPr>
              <a:t>Para la configuración de la “amenaza inminente” (amenaza típica) en el delito de robo no constituye una condición necesaria que el agente delictivo, de modo expreso o taxativo, haga saber verbalmente al sujeto pasivo de la acción o víctima que va a ser agredida o que le dará </a:t>
            </a:r>
            <a:r>
              <a:rPr lang="es-MX" i="1" dirty="0">
                <a:solidFill>
                  <a:schemeClr val="tx1">
                    <a:lumMod val="95000"/>
                    <a:lumOff val="5000"/>
                  </a:schemeClr>
                </a:solidFill>
              </a:rPr>
              <a:t>muerte si opone resistencia. Es condición suficiente que se le haga saber de cualquier modo ese riesgo. Para ello, el contexto situacional o secuencial de los hechos acaecidos puede aclarar que, desde la perspectiva de la víctima, se comunicó o existió un anuncio de peligro inminente para su vida o integridad física.</a:t>
            </a:r>
            <a:r>
              <a:rPr lang="es-ES" i="1" dirty="0">
                <a:solidFill>
                  <a:schemeClr val="tx1">
                    <a:lumMod val="95000"/>
                    <a:lumOff val="5000"/>
                  </a:schemeClr>
                </a:solidFill>
              </a:rPr>
              <a:t>”</a:t>
            </a:r>
          </a:p>
        </p:txBody>
      </p:sp>
    </p:spTree>
    <p:extLst>
      <p:ext uri="{BB962C8B-B14F-4D97-AF65-F5344CB8AC3E}">
        <p14:creationId xmlns:p14="http://schemas.microsoft.com/office/powerpoint/2010/main" val="2738605307"/>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822</TotalTime>
  <Words>10649</Words>
  <Application>Microsoft Office PowerPoint</Application>
  <PresentationFormat>Panorámica</PresentationFormat>
  <Paragraphs>264</Paragraphs>
  <Slides>47</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47</vt:i4>
      </vt:variant>
    </vt:vector>
  </HeadingPairs>
  <TitlesOfParts>
    <vt:vector size="52" baseType="lpstr">
      <vt:lpstr>Arial</vt:lpstr>
      <vt:lpstr>Calibri</vt:lpstr>
      <vt:lpstr>Century Gothic</vt:lpstr>
      <vt:lpstr>Wingdings 3</vt:lpstr>
      <vt:lpstr>Espiral</vt:lpstr>
      <vt:lpstr>ANALISIS PRACTICO DE UN EXPEDIENTE PENAL</vt:lpstr>
      <vt:lpstr>I. ASPECTOS PRACTICOS IMPORTANTES RELATIVOS AL TIPO PENAL</vt:lpstr>
      <vt:lpstr>1.1. ELEMENTOS ESENCIALES DEL TIPO PENAL </vt:lpstr>
      <vt:lpstr>1.2. VIOLENCIA CONTRA LA PERSONA (A.P. N°3-2009/CJ-116)</vt:lpstr>
      <vt:lpstr>1. 3. VIOLENCIA IMPROPIA CONTRA LA PERSONA</vt:lpstr>
      <vt:lpstr>1.4. EL MOMENTO DE LA UTILIZACION DE LA VIOLENCIA CONTRA LA PERSONA</vt:lpstr>
      <vt:lpstr>1.5. CONT. EL MOMENTO DE LA UTILIZACION DE LA VIOLENCIA CONTRA LA PERSONA</vt:lpstr>
      <vt:lpstr>1.6. AUSENCIA DE VIOLENCIA CONTRA LA PERSONA EN EL EN EL ARREBATO</vt:lpstr>
      <vt:lpstr>1.7. AMENAZA CONTRA LA PERSONA</vt:lpstr>
      <vt:lpstr>1.8. CASOS DE AMENAZA IMPLICITA QUE CONFIGURAN ROBO AGRAVADO</vt:lpstr>
      <vt:lpstr>II. ASPECTOS PROCESALES IMPORTANTES </vt:lpstr>
      <vt:lpstr>2.1. Excepción de improcedencia de acción</vt:lpstr>
      <vt:lpstr>2.2. El sobreseimiento:</vt:lpstr>
      <vt:lpstr>2.3. Diferencia de la excepción de I.A. con el sobreseimiento por atipicidad </vt:lpstr>
      <vt:lpstr>2.4.- La acusación – Requisitos formales relevantes </vt:lpstr>
      <vt:lpstr>ROBO AGRAVADO - GRADO DE PARTICIPACION</vt:lpstr>
      <vt:lpstr>5.- la acusación II – Pena con sistema de los Tercios en robo agravado</vt:lpstr>
      <vt:lpstr>6. La acusación III – Pena solo con agravantes cualificadas (reincidencia y habitualidad)</vt:lpstr>
      <vt:lpstr>7. ASPECTOS PRACTICOS IMPORTANTES PARA LA REINCIDENCIA</vt:lpstr>
      <vt:lpstr>La acusación III – Pena solo con Atenuantes privilegiadas</vt:lpstr>
      <vt:lpstr>Acusación VI- Tentativa, de acuerdo con la Sentencia Plenaria 1-2005/DJ-301-A </vt:lpstr>
      <vt:lpstr>III. ASPECTOS RELATIVOS A LA PRUEBA DE LOS HECHOS</vt:lpstr>
      <vt:lpstr>3.1.- SE PRUEBAN ENUNCIADOS E HIPOTESIS, NO HECHOS</vt:lpstr>
      <vt:lpstr>Presentación de PowerPoint</vt:lpstr>
      <vt:lpstr>3.2. DIFICULTAD PARA PROBAR ENUCIADOS E HIPÓTESIS DELICTIVAS</vt:lpstr>
      <vt:lpstr>3.3. REGLAS DE INVESTIGACION PARA AFRONTAR LA CLANDESTINIDAD DEL DELITO EN LA INVESTIGACION</vt:lpstr>
      <vt:lpstr>3.4. RAZONAMIENTO PROBATORIO EN LOS INDICIOS (INDIVIDUALMENTE)</vt:lpstr>
      <vt:lpstr>3.5. ANALISIS INDIVIDUAL DE UN INDICIO CONCOMITANTE (SIN PRUEBA DIRECTA)</vt:lpstr>
      <vt:lpstr>3.6. ANALISIS INDIVIDUAL DEL indicio de comportamiento posterior del imputado (SIN PRUEBA DIRECTA)</vt:lpstr>
      <vt:lpstr>3.7. LA PRUEBA EN EL DELITO DE ROBO AGRAVADO</vt:lpstr>
      <vt:lpstr>3.8.  Requisitos de la declaración del agraviado para destruir el principio de presunción de inocencia</vt:lpstr>
      <vt:lpstr>3.9. En torno a la verosimilitud del relato del agraviado</vt:lpstr>
      <vt:lpstr>3.10. En torno a la persistencia del agraviado en la incriminación</vt:lpstr>
      <vt:lpstr>3.11. CASOS PARTICULARES: LA ACREDITACION DE LA PRE-EXISTENCIA DEL BIEN</vt:lpstr>
      <vt:lpstr>3.12. CASOS PARTICULARES: LA CONCURRENCIA DE DOS O MAS PERSONAS</vt:lpstr>
      <vt:lpstr>3.12. CASOS PARTICULARES: LA DECLARACION DEL IMPUTADO DE LA INVESTIGACION SE USA EN JUICIO</vt:lpstr>
      <vt:lpstr>IV. ANALISIS DEL CASO CONCRETO</vt:lpstr>
      <vt:lpstr>4.1. LA DISPOSICION DE FORMALIZACION DE LA INVESTIGACION PREPARATORIA</vt:lpstr>
      <vt:lpstr>4.2. LA DISPOSICION DE FORMALIZACION DE LA INVESTIGACION PREPARATORIA</vt:lpstr>
      <vt:lpstr>4.3. ACUSACION</vt:lpstr>
      <vt:lpstr>4.4. FUNDAMENTACION DE LA CO-AUTORIA</vt:lpstr>
      <vt:lpstr>4.5. SENTENCIA ABSOLUTORIA DE PRIMERA INSTANCIA, en mayoría.</vt:lpstr>
      <vt:lpstr>4.6. SENTENCIA DE VISTA</vt:lpstr>
      <vt:lpstr>4.7. El voto en discordia, si bien condena, indica que no estaba probado que:  </vt:lpstr>
      <vt:lpstr>4.8. PRUEBAS IMPORTANTES</vt:lpstr>
      <vt:lpstr>4.9. DEBIO HABERSE EMITIDO SENTENCIA CONDENATORIA porque: </vt:lpstr>
      <vt:lpstr>http://pc.cd/8ks7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DELITO DE ROBO AGRAVADO – ASPECTOS PRÁCTICOS IMPORTANTES</dc:title>
  <dc:creator>Gary Ortiz</dc:creator>
  <cp:lastModifiedBy>Gary Ortiz</cp:lastModifiedBy>
  <cp:revision>2</cp:revision>
  <dcterms:created xsi:type="dcterms:W3CDTF">2019-08-17T04:29:34Z</dcterms:created>
  <dcterms:modified xsi:type="dcterms:W3CDTF">2019-08-18T13:44:47Z</dcterms:modified>
</cp:coreProperties>
</file>